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5" r:id="rId2"/>
  </p:sldMasterIdLst>
  <p:notesMasterIdLst>
    <p:notesMasterId r:id="rId19"/>
  </p:notesMasterIdLst>
  <p:handoutMasterIdLst>
    <p:handoutMasterId r:id="rId20"/>
  </p:handoutMasterIdLst>
  <p:sldIdLst>
    <p:sldId id="256" r:id="rId3"/>
    <p:sldId id="257" r:id="rId4"/>
    <p:sldId id="258" r:id="rId5"/>
    <p:sldId id="288" r:id="rId6"/>
    <p:sldId id="284" r:id="rId7"/>
    <p:sldId id="260" r:id="rId8"/>
    <p:sldId id="272" r:id="rId9"/>
    <p:sldId id="293" r:id="rId10"/>
    <p:sldId id="294" r:id="rId11"/>
    <p:sldId id="285" r:id="rId12"/>
    <p:sldId id="262" r:id="rId13"/>
    <p:sldId id="286" r:id="rId14"/>
    <p:sldId id="273" r:id="rId15"/>
    <p:sldId id="279" r:id="rId16"/>
    <p:sldId id="292" r:id="rId17"/>
    <p:sldId id="291"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9pPr>
  </p:defaultTextStyle>
  <p:extLst>
    <p:ext uri="{521415D9-36F7-43E2-AB2F-B90AF26B5E84}">
      <p14:sectionLst xmlns:p14="http://schemas.microsoft.com/office/powerpoint/2010/main">
        <p14:section name="Default Section" id="{699FA90A-FA20-4813-9165-123CBD39AEB3}">
          <p14:sldIdLst>
            <p14:sldId id="256"/>
            <p14:sldId id="257"/>
            <p14:sldId id="258"/>
            <p14:sldId id="288"/>
            <p14:sldId id="284"/>
          </p14:sldIdLst>
        </p14:section>
        <p14:section name="Untitled Section" id="{54FC873E-BFE7-4603-8762-9427F5D5B6F0}">
          <p14:sldIdLst>
            <p14:sldId id="260"/>
            <p14:sldId id="272"/>
            <p14:sldId id="293"/>
            <p14:sldId id="294"/>
            <p14:sldId id="285"/>
            <p14:sldId id="262"/>
            <p14:sldId id="286"/>
            <p14:sldId id="273"/>
            <p14:sldId id="279"/>
            <p14:sldId id="292"/>
            <p14:sldId id="291"/>
          </p14:sldIdLst>
        </p14:section>
      </p14:sectionLst>
    </p:ex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elvetica Neue"/>
          <a:ea typeface="Helvetica Neue"/>
          <a:cs typeface="Helvetica Neue"/>
        </a:font>
        <a:srgbClr val="818181"/>
      </a:tcTxStyle>
      <a:tcStyle>
        <a:tcBdr>
          <a:left>
            <a:ln w="12700" cap="flat">
              <a:solidFill>
                <a:schemeClr val="accent3">
                  <a:satOff val="9881"/>
                  <a:lumOff val="-13155"/>
                  <a:alpha val="85000"/>
                </a:schemeClr>
              </a:solidFill>
              <a:prstDash val="solid"/>
              <a:miter lim="400000"/>
            </a:ln>
          </a:left>
          <a:right>
            <a:ln w="12700" cap="flat">
              <a:solidFill>
                <a:schemeClr val="accent3">
                  <a:satOff val="9881"/>
                  <a:lumOff val="-13155"/>
                  <a:alpha val="85000"/>
                </a:schemeClr>
              </a:solidFill>
              <a:prstDash val="solid"/>
              <a:miter lim="400000"/>
            </a:ln>
          </a:right>
          <a:top>
            <a:ln w="12700" cap="flat">
              <a:solidFill>
                <a:schemeClr val="accent3">
                  <a:satOff val="9881"/>
                  <a:lumOff val="-13155"/>
                  <a:alpha val="85000"/>
                </a:schemeClr>
              </a:solidFill>
              <a:prstDash val="solid"/>
              <a:miter lim="400000"/>
            </a:ln>
          </a:top>
          <a:bottom>
            <a:ln w="12700" cap="flat">
              <a:solidFill>
                <a:schemeClr val="accent3">
                  <a:satOff val="9881"/>
                  <a:lumOff val="-13155"/>
                  <a:alpha val="85000"/>
                </a:schemeClr>
              </a:solidFill>
              <a:prstDash val="solid"/>
              <a:miter lim="400000"/>
            </a:ln>
          </a:bottom>
          <a:insideH>
            <a:ln w="12700" cap="flat">
              <a:solidFill>
                <a:schemeClr val="accent3">
                  <a:satOff val="9881"/>
                  <a:lumOff val="-13155"/>
                  <a:alpha val="85000"/>
                </a:schemeClr>
              </a:solidFill>
              <a:prstDash val="solid"/>
              <a:miter lim="400000"/>
            </a:ln>
          </a:insideH>
          <a:insideV>
            <a:ln w="12700" cap="flat">
              <a:solidFill>
                <a:schemeClr val="accent3">
                  <a:satOff val="9881"/>
                  <a:lumOff val="-13155"/>
                  <a:alpha val="85000"/>
                </a:schemeClr>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chemeClr val="accent3">
                  <a:satOff val="9881"/>
                  <a:lumOff val="-13155"/>
                </a:schemeClr>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chemeClr val="accent3">
                  <a:satOff val="9881"/>
                  <a:lumOff val="-13155"/>
                </a:schemeClr>
              </a:solidFill>
              <a:prstDash val="solid"/>
              <a:miter lim="400000"/>
            </a:ln>
          </a:top>
          <a:bottom>
            <a:ln w="12700" cap="flat">
              <a:solidFill>
                <a:schemeClr val="accent3">
                  <a:satOff val="9881"/>
                  <a:lumOff val="-13155"/>
                </a:schemeClr>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chemeClr val="accent3">
                  <a:satOff val="9881"/>
                  <a:lumOff val="-13155"/>
                </a:schemeClr>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fill>
          <a:noFill/>
        </a:fill>
      </a:tcStyle>
    </a:firstRow>
  </a:tblStyle>
  <a:tblStyle styleId="{CF821DB8-F4EB-4A41-A1BA-3FCAFE7338EE}" styleName="">
    <a:tblBg/>
    <a:wholeTbl>
      <a:tcTxStyle b="off" i="off">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lastRow>
    <a:fir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firstRow>
  </a:tblStyle>
  <a:tblStyle styleId="{33BA23B1-9221-436E-865A-0063620EA4FD}" styleName="">
    <a:tblBg/>
    <a:wholeTbl>
      <a:tcTxStyle b="off" i="off">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444" y="64"/>
      </p:cViewPr>
      <p:guideLst>
        <p:guide orient="horz" pos="3072"/>
        <p:guide pos="4096"/>
      </p:guideLst>
    </p:cSldViewPr>
  </p:slideViewPr>
  <p:notesTextViewPr>
    <p:cViewPr>
      <p:scale>
        <a:sx n="1" d="1"/>
        <a:sy n="1" d="1"/>
      </p:scale>
      <p:origin x="0" y="0"/>
    </p:cViewPr>
  </p:notesTextViewPr>
  <p:sorterViewPr>
    <p:cViewPr>
      <p:scale>
        <a:sx n="100" d="100"/>
        <a:sy n="100" d="100"/>
      </p:scale>
      <p:origin x="0" y="19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0E4F2B-2446-4E9A-9077-708D9B4777AE}" type="datetimeFigureOut">
              <a:rPr lang="en-US" smtClean="0"/>
              <a:t>10/11/2023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184D16-704C-48F1-A54A-70CEE9F1D7C0}" type="slidenum">
              <a:rPr lang="en-US" smtClean="0"/>
              <a:t>‹#›</a:t>
            </a:fld>
            <a:endParaRPr lang="en-US"/>
          </a:p>
        </p:txBody>
      </p:sp>
    </p:spTree>
    <p:extLst>
      <p:ext uri="{BB962C8B-B14F-4D97-AF65-F5344CB8AC3E}">
        <p14:creationId xmlns:p14="http://schemas.microsoft.com/office/powerpoint/2010/main" val="1222597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1058118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841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8343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45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snapshot</a:t>
            </a:r>
          </a:p>
        </p:txBody>
      </p:sp>
    </p:spTree>
    <p:extLst>
      <p:ext uri="{BB962C8B-B14F-4D97-AF65-F5344CB8AC3E}">
        <p14:creationId xmlns:p14="http://schemas.microsoft.com/office/powerpoint/2010/main" val="306370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6856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Point the $1.50 is charged at the point of Inventory order on the Service now request.  Need to verify the Inventory and $1.50</a:t>
            </a:r>
          </a:p>
        </p:txBody>
      </p:sp>
    </p:spTree>
    <p:extLst>
      <p:ext uri="{BB962C8B-B14F-4D97-AF65-F5344CB8AC3E}">
        <p14:creationId xmlns:p14="http://schemas.microsoft.com/office/powerpoint/2010/main" val="3264155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296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92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928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Reference</a:t>
            </a:r>
          </a:p>
        </p:txBody>
      </p:sp>
    </p:spTree>
    <p:extLst>
      <p:ext uri="{BB962C8B-B14F-4D97-AF65-F5344CB8AC3E}">
        <p14:creationId xmlns:p14="http://schemas.microsoft.com/office/powerpoint/2010/main" val="271060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286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584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9651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827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1016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1422400" y="5245100"/>
            <a:ext cx="10541000" cy="2628900"/>
          </a:xfrm>
          <a:prstGeom prst="rect">
            <a:avLst/>
          </a:prstGeom>
        </p:spPr>
        <p:txBody>
          <a:bodyPr anchor="b"/>
          <a:lstStyle>
            <a:lvl1pPr>
              <a:defRPr cap="all">
                <a:solidFill>
                  <a:srgbClr val="DEDEDE"/>
                </a:solidFill>
                <a:latin typeface="+mj-lt"/>
                <a:ea typeface="+mj-ea"/>
                <a:cs typeface="+mj-cs"/>
                <a:sym typeface="Helvetica Neue Bold Condensed"/>
              </a:defRPr>
            </a:lvl1pPr>
          </a:lstStyle>
          <a:p>
            <a:r>
              <a:t>Title Text</a:t>
            </a:r>
          </a:p>
        </p:txBody>
      </p:sp>
      <p:sp>
        <p:nvSpPr>
          <p:cNvPr id="13" name="Shape 13"/>
          <p:cNvSpPr>
            <a:spLocks noGrp="1"/>
          </p:cNvSpPr>
          <p:nvPr>
            <p:ph type="body" sz="quarter"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6349999" y="9474200"/>
            <a:ext cx="312015" cy="29982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3E062-8A54-4282-8AC7-9025D4063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1346B8-7CF0-490F-A677-EF6D0C6D4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A7DB6-7A4C-41C9-A068-7E3E4C6628A9}"/>
              </a:ext>
            </a:extLst>
          </p:cNvPr>
          <p:cNvSpPr>
            <a:spLocks noGrp="1"/>
          </p:cNvSpPr>
          <p:nvPr>
            <p:ph type="dt" sz="half" idx="10"/>
          </p:nvPr>
        </p:nvSpPr>
        <p:spPr/>
        <p:txBody>
          <a:bodyPr/>
          <a:lstStyle/>
          <a:p>
            <a:fld id="{ED3F2249-AC24-4AF9-98BC-C1B633A84E65}" type="datetimeFigureOut">
              <a:rPr lang="en-US" smtClean="0"/>
              <a:t>10/11/2023</a:t>
            </a:fld>
            <a:endParaRPr lang="en-US" dirty="0"/>
          </a:p>
        </p:txBody>
      </p:sp>
      <p:sp>
        <p:nvSpPr>
          <p:cNvPr id="5" name="Footer Placeholder 4">
            <a:extLst>
              <a:ext uri="{FF2B5EF4-FFF2-40B4-BE49-F238E27FC236}">
                <a16:creationId xmlns:a16="http://schemas.microsoft.com/office/drawing/2014/main" id="{073BAEAB-DAB3-45ED-9A8F-C8EE24F571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8427F4-6D44-4509-AEE1-C7AF9DADB00C}"/>
              </a:ext>
            </a:extLst>
          </p:cNvPr>
          <p:cNvSpPr>
            <a:spLocks noGrp="1"/>
          </p:cNvSpPr>
          <p:nvPr>
            <p:ph type="sldNum" sz="quarter" idx="12"/>
          </p:nvPr>
        </p:nvSpPr>
        <p:spPr/>
        <p:txBody>
          <a:bodyPr/>
          <a:lstStyle/>
          <a:p>
            <a:fld id="{6FE1C5CB-526E-4452-AD36-509A987F34C3}" type="slidenum">
              <a:rPr lang="en-US" smtClean="0"/>
              <a:t>‹#›</a:t>
            </a:fld>
            <a:endParaRPr lang="en-US" dirty="0"/>
          </a:p>
        </p:txBody>
      </p:sp>
    </p:spTree>
    <p:extLst>
      <p:ext uri="{BB962C8B-B14F-4D97-AF65-F5344CB8AC3E}">
        <p14:creationId xmlns:p14="http://schemas.microsoft.com/office/powerpoint/2010/main" val="155858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494F-5F54-4009-AFC3-FCB0F672EBEA}"/>
              </a:ext>
            </a:extLst>
          </p:cNvPr>
          <p:cNvSpPr>
            <a:spLocks noGrp="1"/>
          </p:cNvSpPr>
          <p:nvPr>
            <p:ph type="title"/>
          </p:nvPr>
        </p:nvSpPr>
        <p:spPr>
          <a:xfrm>
            <a:off x="887307" y="2431628"/>
            <a:ext cx="11216640" cy="4057226"/>
          </a:xfrm>
        </p:spPr>
        <p:txBody>
          <a:bodyPr anchor="b"/>
          <a:lstStyle>
            <a:lvl1pPr>
              <a:defRPr sz="6400"/>
            </a:lvl1pPr>
          </a:lstStyle>
          <a:p>
            <a:r>
              <a:rPr lang="en-US"/>
              <a:t>Click to edit Master title style</a:t>
            </a:r>
          </a:p>
        </p:txBody>
      </p:sp>
      <p:sp>
        <p:nvSpPr>
          <p:cNvPr id="3" name="Text Placeholder 2">
            <a:extLst>
              <a:ext uri="{FF2B5EF4-FFF2-40B4-BE49-F238E27FC236}">
                <a16:creationId xmlns:a16="http://schemas.microsoft.com/office/drawing/2014/main" id="{FF1D4E02-40A8-41B9-8A0F-E0CB84438987}"/>
              </a:ext>
            </a:extLst>
          </p:cNvPr>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38AD64-37DB-4771-A812-2B8F04A3F2AB}"/>
              </a:ext>
            </a:extLst>
          </p:cNvPr>
          <p:cNvSpPr>
            <a:spLocks noGrp="1"/>
          </p:cNvSpPr>
          <p:nvPr>
            <p:ph type="dt" sz="half" idx="10"/>
          </p:nvPr>
        </p:nvSpPr>
        <p:spPr/>
        <p:txBody>
          <a:bodyPr/>
          <a:lstStyle/>
          <a:p>
            <a:fld id="{ED3F2249-AC24-4AF9-98BC-C1B633A84E65}" type="datetimeFigureOut">
              <a:rPr lang="en-US" smtClean="0"/>
              <a:t>10/11/2023</a:t>
            </a:fld>
            <a:endParaRPr lang="en-US" dirty="0"/>
          </a:p>
        </p:txBody>
      </p:sp>
      <p:sp>
        <p:nvSpPr>
          <p:cNvPr id="5" name="Footer Placeholder 4">
            <a:extLst>
              <a:ext uri="{FF2B5EF4-FFF2-40B4-BE49-F238E27FC236}">
                <a16:creationId xmlns:a16="http://schemas.microsoft.com/office/drawing/2014/main" id="{2B1D2D39-F53C-4AAA-8A82-FE4C18344B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1E4FF7-F4D6-4E8D-881B-351C0D13608F}"/>
              </a:ext>
            </a:extLst>
          </p:cNvPr>
          <p:cNvSpPr>
            <a:spLocks noGrp="1"/>
          </p:cNvSpPr>
          <p:nvPr>
            <p:ph type="sldNum" sz="quarter" idx="12"/>
          </p:nvPr>
        </p:nvSpPr>
        <p:spPr/>
        <p:txBody>
          <a:bodyPr/>
          <a:lstStyle/>
          <a:p>
            <a:fld id="{6FE1C5CB-526E-4452-AD36-509A987F34C3}" type="slidenum">
              <a:rPr lang="en-US" smtClean="0"/>
              <a:t>‹#›</a:t>
            </a:fld>
            <a:endParaRPr lang="en-US" dirty="0"/>
          </a:p>
        </p:txBody>
      </p:sp>
    </p:spTree>
    <p:extLst>
      <p:ext uri="{BB962C8B-B14F-4D97-AF65-F5344CB8AC3E}">
        <p14:creationId xmlns:p14="http://schemas.microsoft.com/office/powerpoint/2010/main" val="41615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80D7-C994-4569-9EBF-6057AE1DE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64096-901D-460E-812A-91FF7E94D632}"/>
              </a:ext>
            </a:extLst>
          </p:cNvPr>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DCEEF9-9016-4548-B08A-29A0BB53087D}"/>
              </a:ext>
            </a:extLst>
          </p:cNvPr>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40311D-2835-4015-9AC8-F8E1551309A8}"/>
              </a:ext>
            </a:extLst>
          </p:cNvPr>
          <p:cNvSpPr>
            <a:spLocks noGrp="1"/>
          </p:cNvSpPr>
          <p:nvPr>
            <p:ph type="dt" sz="half" idx="10"/>
          </p:nvPr>
        </p:nvSpPr>
        <p:spPr/>
        <p:txBody>
          <a:bodyPr/>
          <a:lstStyle/>
          <a:p>
            <a:fld id="{ED3F2249-AC24-4AF9-98BC-C1B633A84E65}" type="datetimeFigureOut">
              <a:rPr lang="en-US" smtClean="0"/>
              <a:t>10/11/2023</a:t>
            </a:fld>
            <a:endParaRPr lang="en-US" dirty="0"/>
          </a:p>
        </p:txBody>
      </p:sp>
      <p:sp>
        <p:nvSpPr>
          <p:cNvPr id="6" name="Footer Placeholder 5">
            <a:extLst>
              <a:ext uri="{FF2B5EF4-FFF2-40B4-BE49-F238E27FC236}">
                <a16:creationId xmlns:a16="http://schemas.microsoft.com/office/drawing/2014/main" id="{1350494D-7A1D-47FF-BA8F-A1FA686249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CA7F7E-F11A-4662-A0EA-415486202EBD}"/>
              </a:ext>
            </a:extLst>
          </p:cNvPr>
          <p:cNvSpPr>
            <a:spLocks noGrp="1"/>
          </p:cNvSpPr>
          <p:nvPr>
            <p:ph type="sldNum" sz="quarter" idx="12"/>
          </p:nvPr>
        </p:nvSpPr>
        <p:spPr/>
        <p:txBody>
          <a:bodyPr/>
          <a:lstStyle/>
          <a:p>
            <a:fld id="{6FE1C5CB-526E-4452-AD36-509A987F34C3}" type="slidenum">
              <a:rPr lang="en-US" smtClean="0"/>
              <a:t>‹#›</a:t>
            </a:fld>
            <a:endParaRPr lang="en-US" dirty="0"/>
          </a:p>
        </p:txBody>
      </p:sp>
    </p:spTree>
    <p:extLst>
      <p:ext uri="{BB962C8B-B14F-4D97-AF65-F5344CB8AC3E}">
        <p14:creationId xmlns:p14="http://schemas.microsoft.com/office/powerpoint/2010/main" val="3989561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CBF3-9C3E-45AC-936B-A7BEAFABB558}"/>
              </a:ext>
            </a:extLst>
          </p:cNvPr>
          <p:cNvSpPr>
            <a:spLocks noGrp="1"/>
          </p:cNvSpPr>
          <p:nvPr>
            <p:ph type="title"/>
          </p:nvPr>
        </p:nvSpPr>
        <p:spPr>
          <a:xfrm>
            <a:off x="895774" y="519290"/>
            <a:ext cx="11216640" cy="18852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5B558F-1F42-4B7F-8A0E-04D84170FB18}"/>
              </a:ext>
            </a:extLst>
          </p:cNvPr>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9294EEFE-C15F-4E9A-A3EF-050CF43F0FBC}"/>
              </a:ext>
            </a:extLst>
          </p:cNvPr>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968939-E102-4CAC-B0D0-645732860090}"/>
              </a:ext>
            </a:extLst>
          </p:cNvPr>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0A8A206D-5884-42DC-8523-B8C604222125}"/>
              </a:ext>
            </a:extLst>
          </p:cNvPr>
          <p:cNvSpPr>
            <a:spLocks noGrp="1"/>
          </p:cNvSpPr>
          <p:nvPr>
            <p:ph sz="quarter" idx="4"/>
          </p:nvPr>
        </p:nvSpPr>
        <p:spPr>
          <a:xfrm>
            <a:off x="6583680"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CAE8D7-8274-4BBB-8367-3A68B5C16E85}"/>
              </a:ext>
            </a:extLst>
          </p:cNvPr>
          <p:cNvSpPr>
            <a:spLocks noGrp="1"/>
          </p:cNvSpPr>
          <p:nvPr>
            <p:ph type="dt" sz="half" idx="10"/>
          </p:nvPr>
        </p:nvSpPr>
        <p:spPr/>
        <p:txBody>
          <a:bodyPr/>
          <a:lstStyle/>
          <a:p>
            <a:fld id="{ED3F2249-AC24-4AF9-98BC-C1B633A84E65}" type="datetimeFigureOut">
              <a:rPr lang="en-US" smtClean="0"/>
              <a:t>10/11/2023</a:t>
            </a:fld>
            <a:endParaRPr lang="en-US" dirty="0"/>
          </a:p>
        </p:txBody>
      </p:sp>
      <p:sp>
        <p:nvSpPr>
          <p:cNvPr id="8" name="Footer Placeholder 7">
            <a:extLst>
              <a:ext uri="{FF2B5EF4-FFF2-40B4-BE49-F238E27FC236}">
                <a16:creationId xmlns:a16="http://schemas.microsoft.com/office/drawing/2014/main" id="{B87988E2-7B52-4F17-9826-6CA4F327B30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568DBFB-A87D-4256-926F-D678C8022E29}"/>
              </a:ext>
            </a:extLst>
          </p:cNvPr>
          <p:cNvSpPr>
            <a:spLocks noGrp="1"/>
          </p:cNvSpPr>
          <p:nvPr>
            <p:ph type="sldNum" sz="quarter" idx="12"/>
          </p:nvPr>
        </p:nvSpPr>
        <p:spPr/>
        <p:txBody>
          <a:bodyPr/>
          <a:lstStyle/>
          <a:p>
            <a:fld id="{6FE1C5CB-526E-4452-AD36-509A987F34C3}" type="slidenum">
              <a:rPr lang="en-US" smtClean="0"/>
              <a:t>‹#›</a:t>
            </a:fld>
            <a:endParaRPr lang="en-US" dirty="0"/>
          </a:p>
        </p:txBody>
      </p:sp>
    </p:spTree>
    <p:extLst>
      <p:ext uri="{BB962C8B-B14F-4D97-AF65-F5344CB8AC3E}">
        <p14:creationId xmlns:p14="http://schemas.microsoft.com/office/powerpoint/2010/main" val="393866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02EFB-BB14-44BF-88CD-A2686AA30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73B24A-AEBA-450E-85C5-9D764C1F3DD9}"/>
              </a:ext>
            </a:extLst>
          </p:cNvPr>
          <p:cNvSpPr>
            <a:spLocks noGrp="1"/>
          </p:cNvSpPr>
          <p:nvPr>
            <p:ph type="dt" sz="half" idx="10"/>
          </p:nvPr>
        </p:nvSpPr>
        <p:spPr/>
        <p:txBody>
          <a:bodyPr/>
          <a:lstStyle/>
          <a:p>
            <a:fld id="{ED3F2249-AC24-4AF9-98BC-C1B633A84E65}" type="datetimeFigureOut">
              <a:rPr lang="en-US" smtClean="0"/>
              <a:t>10/11/2023</a:t>
            </a:fld>
            <a:endParaRPr lang="en-US" dirty="0"/>
          </a:p>
        </p:txBody>
      </p:sp>
      <p:sp>
        <p:nvSpPr>
          <p:cNvPr id="4" name="Footer Placeholder 3">
            <a:extLst>
              <a:ext uri="{FF2B5EF4-FFF2-40B4-BE49-F238E27FC236}">
                <a16:creationId xmlns:a16="http://schemas.microsoft.com/office/drawing/2014/main" id="{8A122C0D-F87A-4E22-836C-628E1DCD20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217BFF-95ED-4357-8BB1-C2E8DC4F3EE1}"/>
              </a:ext>
            </a:extLst>
          </p:cNvPr>
          <p:cNvSpPr>
            <a:spLocks noGrp="1"/>
          </p:cNvSpPr>
          <p:nvPr>
            <p:ph type="sldNum" sz="quarter" idx="12"/>
          </p:nvPr>
        </p:nvSpPr>
        <p:spPr/>
        <p:txBody>
          <a:bodyPr/>
          <a:lstStyle/>
          <a:p>
            <a:fld id="{6FE1C5CB-526E-4452-AD36-509A987F34C3}" type="slidenum">
              <a:rPr lang="en-US" smtClean="0"/>
              <a:t>‹#›</a:t>
            </a:fld>
            <a:endParaRPr lang="en-US" dirty="0"/>
          </a:p>
        </p:txBody>
      </p:sp>
    </p:spTree>
    <p:extLst>
      <p:ext uri="{BB962C8B-B14F-4D97-AF65-F5344CB8AC3E}">
        <p14:creationId xmlns:p14="http://schemas.microsoft.com/office/powerpoint/2010/main" val="4103137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E45120-EFB5-4A8E-8191-7803288C88FD}"/>
              </a:ext>
            </a:extLst>
          </p:cNvPr>
          <p:cNvSpPr>
            <a:spLocks noGrp="1"/>
          </p:cNvSpPr>
          <p:nvPr>
            <p:ph type="dt" sz="half" idx="10"/>
          </p:nvPr>
        </p:nvSpPr>
        <p:spPr/>
        <p:txBody>
          <a:bodyPr/>
          <a:lstStyle/>
          <a:p>
            <a:fld id="{ED3F2249-AC24-4AF9-98BC-C1B633A84E65}" type="datetimeFigureOut">
              <a:rPr lang="en-US" smtClean="0"/>
              <a:t>10/11/2023</a:t>
            </a:fld>
            <a:endParaRPr lang="en-US" dirty="0"/>
          </a:p>
        </p:txBody>
      </p:sp>
      <p:sp>
        <p:nvSpPr>
          <p:cNvPr id="3" name="Footer Placeholder 2">
            <a:extLst>
              <a:ext uri="{FF2B5EF4-FFF2-40B4-BE49-F238E27FC236}">
                <a16:creationId xmlns:a16="http://schemas.microsoft.com/office/drawing/2014/main" id="{69034E8E-C078-4A55-9D5E-14D9DA3397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F713DBC-2E69-463A-9D8B-253DA61CACFA}"/>
              </a:ext>
            </a:extLst>
          </p:cNvPr>
          <p:cNvSpPr>
            <a:spLocks noGrp="1"/>
          </p:cNvSpPr>
          <p:nvPr>
            <p:ph type="sldNum" sz="quarter" idx="12"/>
          </p:nvPr>
        </p:nvSpPr>
        <p:spPr/>
        <p:txBody>
          <a:bodyPr/>
          <a:lstStyle/>
          <a:p>
            <a:fld id="{6FE1C5CB-526E-4452-AD36-509A987F34C3}" type="slidenum">
              <a:rPr lang="en-US" smtClean="0"/>
              <a:t>‹#›</a:t>
            </a:fld>
            <a:endParaRPr lang="en-US" dirty="0"/>
          </a:p>
        </p:txBody>
      </p:sp>
    </p:spTree>
    <p:extLst>
      <p:ext uri="{BB962C8B-B14F-4D97-AF65-F5344CB8AC3E}">
        <p14:creationId xmlns:p14="http://schemas.microsoft.com/office/powerpoint/2010/main" val="1336750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B2BBB-6CDE-452D-85CF-DF5D3DA11E66}"/>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a:extLst>
              <a:ext uri="{FF2B5EF4-FFF2-40B4-BE49-F238E27FC236}">
                <a16:creationId xmlns:a16="http://schemas.microsoft.com/office/drawing/2014/main" id="{16E1190A-0044-45C2-89D8-7BA2BDD85C49}"/>
              </a:ext>
            </a:extLst>
          </p:cNvPr>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513E6C-1A68-4084-976A-C91E70B648A6}"/>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0394822B-BB60-45A6-9393-3DB867EF15F3}"/>
              </a:ext>
            </a:extLst>
          </p:cNvPr>
          <p:cNvSpPr>
            <a:spLocks noGrp="1"/>
          </p:cNvSpPr>
          <p:nvPr>
            <p:ph type="dt" sz="half" idx="10"/>
          </p:nvPr>
        </p:nvSpPr>
        <p:spPr/>
        <p:txBody>
          <a:bodyPr/>
          <a:lstStyle/>
          <a:p>
            <a:fld id="{ED3F2249-AC24-4AF9-98BC-C1B633A84E65}" type="datetimeFigureOut">
              <a:rPr lang="en-US" smtClean="0"/>
              <a:t>10/11/2023</a:t>
            </a:fld>
            <a:endParaRPr lang="en-US" dirty="0"/>
          </a:p>
        </p:txBody>
      </p:sp>
      <p:sp>
        <p:nvSpPr>
          <p:cNvPr id="6" name="Footer Placeholder 5">
            <a:extLst>
              <a:ext uri="{FF2B5EF4-FFF2-40B4-BE49-F238E27FC236}">
                <a16:creationId xmlns:a16="http://schemas.microsoft.com/office/drawing/2014/main" id="{0A5969C3-1C39-4E99-BDB5-8E19D38BBD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5EF6C6-3F73-42A2-A882-1DCA3A0D77C9}"/>
              </a:ext>
            </a:extLst>
          </p:cNvPr>
          <p:cNvSpPr>
            <a:spLocks noGrp="1"/>
          </p:cNvSpPr>
          <p:nvPr>
            <p:ph type="sldNum" sz="quarter" idx="12"/>
          </p:nvPr>
        </p:nvSpPr>
        <p:spPr/>
        <p:txBody>
          <a:bodyPr/>
          <a:lstStyle/>
          <a:p>
            <a:fld id="{6FE1C5CB-526E-4452-AD36-509A987F34C3}" type="slidenum">
              <a:rPr lang="en-US" smtClean="0"/>
              <a:t>‹#›</a:t>
            </a:fld>
            <a:endParaRPr lang="en-US" dirty="0"/>
          </a:p>
        </p:txBody>
      </p:sp>
    </p:spTree>
    <p:extLst>
      <p:ext uri="{BB962C8B-B14F-4D97-AF65-F5344CB8AC3E}">
        <p14:creationId xmlns:p14="http://schemas.microsoft.com/office/powerpoint/2010/main" val="151450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FC40-96DB-40CC-98A1-269B1E90EC7B}"/>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a:extLst>
              <a:ext uri="{FF2B5EF4-FFF2-40B4-BE49-F238E27FC236}">
                <a16:creationId xmlns:a16="http://schemas.microsoft.com/office/drawing/2014/main" id="{5C0134EE-DB4A-45C6-9B63-88180387B482}"/>
              </a:ext>
            </a:extLst>
          </p:cNvPr>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dirty="0"/>
          </a:p>
        </p:txBody>
      </p:sp>
      <p:sp>
        <p:nvSpPr>
          <p:cNvPr id="4" name="Text Placeholder 3">
            <a:extLst>
              <a:ext uri="{FF2B5EF4-FFF2-40B4-BE49-F238E27FC236}">
                <a16:creationId xmlns:a16="http://schemas.microsoft.com/office/drawing/2014/main" id="{6B6788F0-15E4-4729-9539-361A0C162440}"/>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826E76A7-3134-483E-B6B1-52BA498B55A1}"/>
              </a:ext>
            </a:extLst>
          </p:cNvPr>
          <p:cNvSpPr>
            <a:spLocks noGrp="1"/>
          </p:cNvSpPr>
          <p:nvPr>
            <p:ph type="dt" sz="half" idx="10"/>
          </p:nvPr>
        </p:nvSpPr>
        <p:spPr/>
        <p:txBody>
          <a:bodyPr/>
          <a:lstStyle/>
          <a:p>
            <a:fld id="{ED3F2249-AC24-4AF9-98BC-C1B633A84E65}" type="datetimeFigureOut">
              <a:rPr lang="en-US" smtClean="0"/>
              <a:t>10/11/2023</a:t>
            </a:fld>
            <a:endParaRPr lang="en-US" dirty="0"/>
          </a:p>
        </p:txBody>
      </p:sp>
      <p:sp>
        <p:nvSpPr>
          <p:cNvPr id="6" name="Footer Placeholder 5">
            <a:extLst>
              <a:ext uri="{FF2B5EF4-FFF2-40B4-BE49-F238E27FC236}">
                <a16:creationId xmlns:a16="http://schemas.microsoft.com/office/drawing/2014/main" id="{2AD1F513-B511-4BC8-9895-2D2C048A0E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ED53D4-03AA-473A-A4B1-947F727ED33B}"/>
              </a:ext>
            </a:extLst>
          </p:cNvPr>
          <p:cNvSpPr>
            <a:spLocks noGrp="1"/>
          </p:cNvSpPr>
          <p:nvPr>
            <p:ph type="sldNum" sz="quarter" idx="12"/>
          </p:nvPr>
        </p:nvSpPr>
        <p:spPr/>
        <p:txBody>
          <a:bodyPr/>
          <a:lstStyle/>
          <a:p>
            <a:fld id="{6FE1C5CB-526E-4452-AD36-509A987F34C3}" type="slidenum">
              <a:rPr lang="en-US" smtClean="0"/>
              <a:t>‹#›</a:t>
            </a:fld>
            <a:endParaRPr lang="en-US" dirty="0"/>
          </a:p>
        </p:txBody>
      </p:sp>
    </p:spTree>
    <p:extLst>
      <p:ext uri="{BB962C8B-B14F-4D97-AF65-F5344CB8AC3E}">
        <p14:creationId xmlns:p14="http://schemas.microsoft.com/office/powerpoint/2010/main" val="4108444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4AEC-DB7C-4574-A7AB-9EDDA37DFF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327F76-15EA-424A-BC2C-FB52B36CE1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FC18B-7DF0-4769-8B94-06BF4D33BCB3}"/>
              </a:ext>
            </a:extLst>
          </p:cNvPr>
          <p:cNvSpPr>
            <a:spLocks noGrp="1"/>
          </p:cNvSpPr>
          <p:nvPr>
            <p:ph type="dt" sz="half" idx="10"/>
          </p:nvPr>
        </p:nvSpPr>
        <p:spPr/>
        <p:txBody>
          <a:bodyPr/>
          <a:lstStyle/>
          <a:p>
            <a:fld id="{ED3F2249-AC24-4AF9-98BC-C1B633A84E65}" type="datetimeFigureOut">
              <a:rPr lang="en-US" smtClean="0"/>
              <a:t>10/11/2023</a:t>
            </a:fld>
            <a:endParaRPr lang="en-US" dirty="0"/>
          </a:p>
        </p:txBody>
      </p:sp>
      <p:sp>
        <p:nvSpPr>
          <p:cNvPr id="5" name="Footer Placeholder 4">
            <a:extLst>
              <a:ext uri="{FF2B5EF4-FFF2-40B4-BE49-F238E27FC236}">
                <a16:creationId xmlns:a16="http://schemas.microsoft.com/office/drawing/2014/main" id="{D4635787-9DDB-4B77-8B54-41A81D60AC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EB92AA-459B-4CAB-8B78-2A9F403934EE}"/>
              </a:ext>
            </a:extLst>
          </p:cNvPr>
          <p:cNvSpPr>
            <a:spLocks noGrp="1"/>
          </p:cNvSpPr>
          <p:nvPr>
            <p:ph type="sldNum" sz="quarter" idx="12"/>
          </p:nvPr>
        </p:nvSpPr>
        <p:spPr/>
        <p:txBody>
          <a:bodyPr/>
          <a:lstStyle/>
          <a:p>
            <a:fld id="{6FE1C5CB-526E-4452-AD36-509A987F34C3}" type="slidenum">
              <a:rPr lang="en-US" smtClean="0"/>
              <a:t>‹#›</a:t>
            </a:fld>
            <a:endParaRPr lang="en-US" dirty="0"/>
          </a:p>
        </p:txBody>
      </p:sp>
    </p:spTree>
    <p:extLst>
      <p:ext uri="{BB962C8B-B14F-4D97-AF65-F5344CB8AC3E}">
        <p14:creationId xmlns:p14="http://schemas.microsoft.com/office/powerpoint/2010/main" val="162871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DE248-A1C9-4901-9BA1-62C5D21BD411}"/>
              </a:ext>
            </a:extLst>
          </p:cNvPr>
          <p:cNvSpPr>
            <a:spLocks noGrp="1"/>
          </p:cNvSpPr>
          <p:nvPr>
            <p:ph type="title" orient="vert"/>
          </p:nvPr>
        </p:nvSpPr>
        <p:spPr>
          <a:xfrm>
            <a:off x="9306560" y="519289"/>
            <a:ext cx="2804160" cy="82657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A80D5B-70D5-4038-8571-F373161E3B3D}"/>
              </a:ext>
            </a:extLst>
          </p:cNvPr>
          <p:cNvSpPr>
            <a:spLocks noGrp="1"/>
          </p:cNvSpPr>
          <p:nvPr>
            <p:ph type="body" orient="vert" idx="1"/>
          </p:nvPr>
        </p:nvSpPr>
        <p:spPr>
          <a:xfrm>
            <a:off x="894080"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5AF88-5FB9-451F-8685-87DC8ED99D47}"/>
              </a:ext>
            </a:extLst>
          </p:cNvPr>
          <p:cNvSpPr>
            <a:spLocks noGrp="1"/>
          </p:cNvSpPr>
          <p:nvPr>
            <p:ph type="dt" sz="half" idx="10"/>
          </p:nvPr>
        </p:nvSpPr>
        <p:spPr/>
        <p:txBody>
          <a:bodyPr/>
          <a:lstStyle/>
          <a:p>
            <a:fld id="{ED3F2249-AC24-4AF9-98BC-C1B633A84E65}" type="datetimeFigureOut">
              <a:rPr lang="en-US" smtClean="0"/>
              <a:t>10/11/2023</a:t>
            </a:fld>
            <a:endParaRPr lang="en-US" dirty="0"/>
          </a:p>
        </p:txBody>
      </p:sp>
      <p:sp>
        <p:nvSpPr>
          <p:cNvPr id="5" name="Footer Placeholder 4">
            <a:extLst>
              <a:ext uri="{FF2B5EF4-FFF2-40B4-BE49-F238E27FC236}">
                <a16:creationId xmlns:a16="http://schemas.microsoft.com/office/drawing/2014/main" id="{D8AA33AD-704C-4920-AD85-87D7E7F965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9629E5-315E-4C73-AF64-48FB955EC357}"/>
              </a:ext>
            </a:extLst>
          </p:cNvPr>
          <p:cNvSpPr>
            <a:spLocks noGrp="1"/>
          </p:cNvSpPr>
          <p:nvPr>
            <p:ph type="sldNum" sz="quarter" idx="12"/>
          </p:nvPr>
        </p:nvSpPr>
        <p:spPr/>
        <p:txBody>
          <a:bodyPr/>
          <a:lstStyle/>
          <a:p>
            <a:fld id="{6FE1C5CB-526E-4452-AD36-509A987F34C3}" type="slidenum">
              <a:rPr lang="en-US" smtClean="0"/>
              <a:t>‹#›</a:t>
            </a:fld>
            <a:endParaRPr lang="en-US" dirty="0"/>
          </a:p>
        </p:txBody>
      </p:sp>
    </p:spTree>
    <p:extLst>
      <p:ext uri="{BB962C8B-B14F-4D97-AF65-F5344CB8AC3E}">
        <p14:creationId xmlns:p14="http://schemas.microsoft.com/office/powerpoint/2010/main" val="2560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2" name="Shape 62"/>
          <p:cNvSpPr>
            <a:spLocks noGrp="1"/>
          </p:cNvSpPr>
          <p:nvPr>
            <p:ph type="title"/>
          </p:nvPr>
        </p:nvSpPr>
        <p:spPr>
          <a:xfrm>
            <a:off x="1231900" y="3568700"/>
            <a:ext cx="10541000" cy="2628900"/>
          </a:xfrm>
          <a:prstGeom prst="rect">
            <a:avLst/>
          </a:prstGeom>
        </p:spPr>
        <p:txBody>
          <a:bodyPr/>
          <a:lstStyle>
            <a:lvl1pPr>
              <a:defRPr cap="all">
                <a:solidFill>
                  <a:srgbClr val="DEDEDE"/>
                </a:solidFill>
                <a:latin typeface="+mj-lt"/>
                <a:ea typeface="+mj-ea"/>
                <a:cs typeface="+mj-cs"/>
                <a:sym typeface="Helvetica Neue Bold Condensed"/>
              </a:defRPr>
            </a:lvl1pPr>
          </a:lstStyle>
          <a:p>
            <a:r>
              <a:t>Title Text</a:t>
            </a:r>
          </a:p>
        </p:txBody>
      </p:sp>
      <p:sp>
        <p:nvSpPr>
          <p:cNvPr id="63" name="Shape 63"/>
          <p:cNvSpPr>
            <a:spLocks noGrp="1"/>
          </p:cNvSpPr>
          <p:nvPr>
            <p:ph type="sldNum" sz="quarter" idx="2"/>
          </p:nvPr>
        </p:nvSpPr>
        <p:spPr>
          <a:xfrm>
            <a:off x="6349999" y="9474200"/>
            <a:ext cx="312015" cy="29982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0" name="Shape 70"/>
          <p:cNvSpPr>
            <a:spLocks noGrp="1"/>
          </p:cNvSpPr>
          <p:nvPr>
            <p:ph type="pic" sz="half" idx="13"/>
          </p:nvPr>
        </p:nvSpPr>
        <p:spPr>
          <a:xfrm>
            <a:off x="6921500" y="1354541"/>
            <a:ext cx="5156200" cy="7035801"/>
          </a:xfrm>
          <a:prstGeom prst="rect">
            <a:avLst/>
          </a:prstGeom>
          <a:ln w="9525">
            <a:round/>
          </a:ln>
        </p:spPr>
        <p:txBody>
          <a:bodyPr lIns="91439" tIns="45719" rIns="91439" bIns="45719" anchor="t">
            <a:noAutofit/>
          </a:bodyPr>
          <a:lstStyle/>
          <a:p>
            <a:endParaRPr/>
          </a:p>
        </p:txBody>
      </p:sp>
      <p:sp>
        <p:nvSpPr>
          <p:cNvPr id="71" name="Shape 71"/>
          <p:cNvSpPr>
            <a:spLocks noGrp="1"/>
          </p:cNvSpPr>
          <p:nvPr>
            <p:ph type="title"/>
          </p:nvPr>
        </p:nvSpPr>
        <p:spPr>
          <a:xfrm>
            <a:off x="1041400" y="1295400"/>
            <a:ext cx="5334000" cy="3924300"/>
          </a:xfrm>
          <a:prstGeom prst="rect">
            <a:avLst/>
          </a:prstGeom>
        </p:spPr>
        <p:txBody>
          <a:bodyPr anchor="b"/>
          <a:lstStyle>
            <a:lvl1pPr>
              <a:defRPr sz="6500" cap="all">
                <a:solidFill>
                  <a:srgbClr val="DEDEDE"/>
                </a:solidFill>
                <a:latin typeface="+mj-lt"/>
                <a:ea typeface="+mj-ea"/>
                <a:cs typeface="+mj-cs"/>
                <a:sym typeface="Helvetica Neue Bold Condensed"/>
              </a:defRPr>
            </a:lvl1pPr>
          </a:lstStyle>
          <a:p>
            <a:r>
              <a:t>Title Text</a:t>
            </a:r>
          </a:p>
        </p:txBody>
      </p:sp>
      <p:sp>
        <p:nvSpPr>
          <p:cNvPr id="72" name="Shape 72"/>
          <p:cNvSpPr>
            <a:spLocks noGrp="1"/>
          </p:cNvSpPr>
          <p:nvPr>
            <p:ph type="body" sz="quarter"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73" name="Shape 7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07" name="Shape 10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08" name="Shape 1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5" name="Shape 115"/>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16" name="Shape 116"/>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endParaRPr/>
          </a:p>
        </p:txBody>
      </p:sp>
      <p:sp>
        <p:nvSpPr>
          <p:cNvPr id="117" name="Shape 117"/>
          <p:cNvSpPr>
            <a:spLocks noGrp="1"/>
          </p:cNvSpPr>
          <p:nvPr>
            <p:ph type="pic" sz="quarter" idx="13"/>
          </p:nvPr>
        </p:nvSpPr>
        <p:spPr>
          <a:xfrm>
            <a:off x="8597900" y="4356100"/>
            <a:ext cx="4038600" cy="3911600"/>
          </a:xfrm>
          <a:prstGeom prst="rect">
            <a:avLst/>
          </a:prstGeom>
        </p:spPr>
        <p:txBody>
          <a:bodyPr lIns="91439" tIns="45719" rIns="91439" bIns="45719" anchor="t">
            <a:noAutofit/>
          </a:bodyPr>
          <a:lstStyle/>
          <a:p>
            <a:endParaRPr/>
          </a:p>
        </p:txBody>
      </p:sp>
      <p:sp>
        <p:nvSpPr>
          <p:cNvPr id="118" name="Shape 118"/>
          <p:cNvSpPr>
            <a:spLocks noGrp="1"/>
          </p:cNvSpPr>
          <p:nvPr>
            <p:ph type="pic" idx="14"/>
          </p:nvPr>
        </p:nvSpPr>
        <p:spPr>
          <a:xfrm>
            <a:off x="368899" y="368300"/>
            <a:ext cx="8140701" cy="7899400"/>
          </a:xfrm>
          <a:prstGeom prst="rect">
            <a:avLst/>
          </a:prstGeom>
        </p:spPr>
        <p:txBody>
          <a:bodyPr lIns="91439" tIns="45719" rIns="91439" bIns="45719" anchor="t">
            <a:noAutofit/>
          </a:bodyPr>
          <a:lstStyle/>
          <a:p>
            <a:endParaRPr/>
          </a:p>
        </p:txBody>
      </p:sp>
      <p:sp>
        <p:nvSpPr>
          <p:cNvPr id="119" name="Shape 119"/>
          <p:cNvSpPr>
            <a:spLocks noGrp="1"/>
          </p:cNvSpPr>
          <p:nvPr>
            <p:ph type="pic" sz="quarter" idx="15"/>
          </p:nvPr>
        </p:nvSpPr>
        <p:spPr>
          <a:xfrm>
            <a:off x="8597900" y="368300"/>
            <a:ext cx="4038600" cy="3911600"/>
          </a:xfrm>
          <a:prstGeom prst="rect">
            <a:avLst/>
          </a:prstGeom>
        </p:spPr>
        <p:txBody>
          <a:bodyPr lIns="91439" tIns="45719" rIns="91439" bIns="45719" anchor="t">
            <a:noAutofit/>
          </a:bodyPr>
          <a:lstStyle/>
          <a:p>
            <a:endParaRPr/>
          </a:p>
        </p:txBody>
      </p:sp>
      <p:sp>
        <p:nvSpPr>
          <p:cNvPr id="120" name="Shape 120"/>
          <p:cNvSpPr>
            <a:spLocks noGrp="1"/>
          </p:cNvSpPr>
          <p:nvPr>
            <p:ph type="title"/>
          </p:nvPr>
        </p:nvSpPr>
        <p:spPr>
          <a:xfrm>
            <a:off x="368300" y="8369300"/>
            <a:ext cx="12268200" cy="660400"/>
          </a:xfrm>
          <a:prstGeom prst="rect">
            <a:avLst/>
          </a:prstGeom>
        </p:spPr>
        <p:txBody>
          <a:bodyPr anchor="b"/>
          <a:lstStyle>
            <a:lvl1pPr>
              <a:lnSpc>
                <a:spcPct val="150000"/>
              </a:lnSpc>
              <a:defRPr sz="4200" cap="all">
                <a:solidFill>
                  <a:srgbClr val="DEDEDE"/>
                </a:solidFill>
                <a:latin typeface="+mj-lt"/>
                <a:ea typeface="+mj-ea"/>
                <a:cs typeface="+mj-cs"/>
                <a:sym typeface="Helvetica Neue Bold Condensed"/>
              </a:defRPr>
            </a:lvl1pPr>
          </a:lstStyle>
          <a:p>
            <a:r>
              <a:t>Title Text</a:t>
            </a:r>
          </a:p>
        </p:txBody>
      </p:sp>
      <p:sp>
        <p:nvSpPr>
          <p:cNvPr id="121" name="Shape 121"/>
          <p:cNvSpPr>
            <a:spLocks noGrp="1"/>
          </p:cNvSpPr>
          <p:nvPr>
            <p:ph type="body" sz="quarter" idx="1"/>
          </p:nvPr>
        </p:nvSpPr>
        <p:spPr>
          <a:xfrm>
            <a:off x="368300" y="9017000"/>
            <a:ext cx="12268200" cy="431800"/>
          </a:xfrm>
          <a:prstGeom prst="rect">
            <a:avLst/>
          </a:prstGeom>
        </p:spPr>
        <p:txBody>
          <a:bodyPr anchor="t"/>
          <a:lstStyle>
            <a:lvl1pPr marL="0" indent="0">
              <a:spcBef>
                <a:spcPts val="0"/>
              </a:spcBef>
              <a:buSzTx/>
              <a:buNone/>
              <a:defRPr sz="2400" cap="all">
                <a:solidFill>
                  <a:srgbClr val="558AAB"/>
                </a:solidFill>
                <a:latin typeface="+mj-lt"/>
                <a:ea typeface="+mj-ea"/>
                <a:cs typeface="+mj-cs"/>
                <a:sym typeface="Helvetica Neue Bold Condensed"/>
              </a:defRPr>
            </a:lvl1pPr>
            <a:lvl2pPr marL="0" indent="228600">
              <a:spcBef>
                <a:spcPts val="0"/>
              </a:spcBef>
              <a:buSzTx/>
              <a:buNone/>
              <a:defRPr sz="2400" cap="all">
                <a:solidFill>
                  <a:srgbClr val="558AAB"/>
                </a:solidFill>
                <a:latin typeface="+mj-lt"/>
                <a:ea typeface="+mj-ea"/>
                <a:cs typeface="+mj-cs"/>
                <a:sym typeface="Helvetica Neue Bold Condensed"/>
              </a:defRPr>
            </a:lvl2pPr>
            <a:lvl3pPr marL="0" indent="457200">
              <a:spcBef>
                <a:spcPts val="0"/>
              </a:spcBef>
              <a:buSzTx/>
              <a:buNone/>
              <a:defRPr sz="2400" cap="all">
                <a:solidFill>
                  <a:srgbClr val="558AAB"/>
                </a:solidFill>
                <a:latin typeface="+mj-lt"/>
                <a:ea typeface="+mj-ea"/>
                <a:cs typeface="+mj-cs"/>
                <a:sym typeface="Helvetica Neue Bold Condensed"/>
              </a:defRPr>
            </a:lvl3pPr>
            <a:lvl4pPr marL="0" indent="685800">
              <a:spcBef>
                <a:spcPts val="0"/>
              </a:spcBef>
              <a:buSzTx/>
              <a:buNone/>
              <a:defRPr sz="2400" cap="all">
                <a:solidFill>
                  <a:srgbClr val="558AAB"/>
                </a:solidFill>
                <a:latin typeface="+mj-lt"/>
                <a:ea typeface="+mj-ea"/>
                <a:cs typeface="+mj-cs"/>
                <a:sym typeface="Helvetica Neue Bold Condensed"/>
              </a:defRPr>
            </a:lvl4pPr>
            <a:lvl5pPr marL="0" indent="914400">
              <a:spcBef>
                <a:spcPts val="0"/>
              </a:spcBef>
              <a:buSzTx/>
              <a:buNone/>
              <a:defRPr sz="2400" cap="all">
                <a:solidFill>
                  <a:srgbClr val="558AAB"/>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122" name="Shape 1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hoto - 1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Shape 129"/>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30" name="Shape 130"/>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endParaRPr/>
          </a:p>
        </p:txBody>
      </p:sp>
      <p:sp>
        <p:nvSpPr>
          <p:cNvPr id="131" name="Shape 131"/>
          <p:cNvSpPr>
            <a:spLocks noGrp="1"/>
          </p:cNvSpPr>
          <p:nvPr>
            <p:ph type="pic" idx="13"/>
          </p:nvPr>
        </p:nvSpPr>
        <p:spPr>
          <a:xfrm>
            <a:off x="368899" y="368300"/>
            <a:ext cx="12268201" cy="7899400"/>
          </a:xfrm>
          <a:prstGeom prst="rect">
            <a:avLst/>
          </a:prstGeom>
        </p:spPr>
        <p:txBody>
          <a:bodyPr lIns="91439" tIns="45719" rIns="91439" bIns="45719" anchor="t">
            <a:noAutofit/>
          </a:bodyPr>
          <a:lstStyle/>
          <a:p>
            <a:endParaRPr/>
          </a:p>
        </p:txBody>
      </p:sp>
      <p:sp>
        <p:nvSpPr>
          <p:cNvPr id="132" name="Shape 132"/>
          <p:cNvSpPr>
            <a:spLocks noGrp="1"/>
          </p:cNvSpPr>
          <p:nvPr>
            <p:ph type="title"/>
          </p:nvPr>
        </p:nvSpPr>
        <p:spPr>
          <a:xfrm>
            <a:off x="368300" y="8369300"/>
            <a:ext cx="12268200" cy="660400"/>
          </a:xfrm>
          <a:prstGeom prst="rect">
            <a:avLst/>
          </a:prstGeom>
        </p:spPr>
        <p:txBody>
          <a:bodyPr anchor="b"/>
          <a:lstStyle>
            <a:lvl1pPr>
              <a:lnSpc>
                <a:spcPct val="150000"/>
              </a:lnSpc>
              <a:defRPr sz="4200" cap="all">
                <a:solidFill>
                  <a:srgbClr val="DEDEDE"/>
                </a:solidFill>
                <a:latin typeface="+mj-lt"/>
                <a:ea typeface="+mj-ea"/>
                <a:cs typeface="+mj-cs"/>
                <a:sym typeface="Helvetica Neue Bold Condensed"/>
              </a:defRPr>
            </a:lvl1pPr>
          </a:lstStyle>
          <a:p>
            <a:r>
              <a:t>Title Text</a:t>
            </a:r>
          </a:p>
        </p:txBody>
      </p:sp>
      <p:sp>
        <p:nvSpPr>
          <p:cNvPr id="133" name="Shape 133"/>
          <p:cNvSpPr>
            <a:spLocks noGrp="1"/>
          </p:cNvSpPr>
          <p:nvPr>
            <p:ph type="body" sz="quarter" idx="1"/>
          </p:nvPr>
        </p:nvSpPr>
        <p:spPr>
          <a:xfrm>
            <a:off x="368300" y="9017000"/>
            <a:ext cx="12268200" cy="431800"/>
          </a:xfrm>
          <a:prstGeom prst="rect">
            <a:avLst/>
          </a:prstGeom>
        </p:spPr>
        <p:txBody>
          <a:bodyPr anchor="t"/>
          <a:lstStyle>
            <a:lvl1pPr marL="0" indent="0">
              <a:spcBef>
                <a:spcPts val="0"/>
              </a:spcBef>
              <a:buSzTx/>
              <a:buNone/>
              <a:defRPr sz="2400" cap="all">
                <a:solidFill>
                  <a:srgbClr val="558AAB"/>
                </a:solidFill>
                <a:latin typeface="+mj-lt"/>
                <a:ea typeface="+mj-ea"/>
                <a:cs typeface="+mj-cs"/>
                <a:sym typeface="Helvetica Neue Bold Condensed"/>
              </a:defRPr>
            </a:lvl1pPr>
            <a:lvl2pPr marL="0" indent="228600">
              <a:spcBef>
                <a:spcPts val="0"/>
              </a:spcBef>
              <a:buSzTx/>
              <a:buNone/>
              <a:defRPr sz="2400" cap="all">
                <a:solidFill>
                  <a:srgbClr val="558AAB"/>
                </a:solidFill>
                <a:latin typeface="+mj-lt"/>
                <a:ea typeface="+mj-ea"/>
                <a:cs typeface="+mj-cs"/>
                <a:sym typeface="Helvetica Neue Bold Condensed"/>
              </a:defRPr>
            </a:lvl2pPr>
            <a:lvl3pPr marL="0" indent="457200">
              <a:spcBef>
                <a:spcPts val="0"/>
              </a:spcBef>
              <a:buSzTx/>
              <a:buNone/>
              <a:defRPr sz="2400" cap="all">
                <a:solidFill>
                  <a:srgbClr val="558AAB"/>
                </a:solidFill>
                <a:latin typeface="+mj-lt"/>
                <a:ea typeface="+mj-ea"/>
                <a:cs typeface="+mj-cs"/>
                <a:sym typeface="Helvetica Neue Bold Condensed"/>
              </a:defRPr>
            </a:lvl3pPr>
            <a:lvl4pPr marL="0" indent="685800">
              <a:spcBef>
                <a:spcPts val="0"/>
              </a:spcBef>
              <a:buSzTx/>
              <a:buNone/>
              <a:defRPr sz="2400" cap="all">
                <a:solidFill>
                  <a:srgbClr val="558AAB"/>
                </a:solidFill>
                <a:latin typeface="+mj-lt"/>
                <a:ea typeface="+mj-ea"/>
                <a:cs typeface="+mj-cs"/>
                <a:sym typeface="Helvetica Neue Bold Condensed"/>
              </a:defRPr>
            </a:lvl4pPr>
            <a:lvl5pPr marL="0" indent="914400">
              <a:spcBef>
                <a:spcPts val="0"/>
              </a:spcBef>
              <a:buSzTx/>
              <a:buNone/>
              <a:defRPr sz="2400" cap="all">
                <a:solidFill>
                  <a:srgbClr val="558AAB"/>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134" name="Shape 1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41" name="Shape 141"/>
          <p:cNvSpPr>
            <a:spLocks noGrp="1"/>
          </p:cNvSpPr>
          <p:nvPr>
            <p:ph type="body" sz="quarter" idx="13"/>
          </p:nvPr>
        </p:nvSpPr>
        <p:spPr>
          <a:xfrm>
            <a:off x="1270000" y="4292600"/>
            <a:ext cx="10464800" cy="635000"/>
          </a:xfrm>
          <a:prstGeom prst="rect">
            <a:avLst/>
          </a:prstGeom>
        </p:spPr>
        <p:txBody>
          <a:bodyPr>
            <a:spAutoFit/>
          </a:bodyPr>
          <a:lstStyle>
            <a:lvl1pPr marL="0" indent="0" algn="ctr">
              <a:spcBef>
                <a:spcPts val="2400"/>
              </a:spcBef>
              <a:buSzTx/>
              <a:buNone/>
            </a:lvl1pPr>
          </a:lstStyle>
          <a:p>
            <a:r>
              <a:t>“Type a quote here.”</a:t>
            </a:r>
          </a:p>
        </p:txBody>
      </p:sp>
      <p:sp>
        <p:nvSpPr>
          <p:cNvPr id="142" name="Shape 142"/>
          <p:cNvSpPr>
            <a:spLocks noGrp="1"/>
          </p:cNvSpPr>
          <p:nvPr>
            <p:ph type="body" sz="quarter" idx="14"/>
          </p:nvPr>
        </p:nvSpPr>
        <p:spPr>
          <a:xfrm>
            <a:off x="1270000" y="6362700"/>
            <a:ext cx="10464800" cy="523444"/>
          </a:xfrm>
          <a:prstGeom prst="rect">
            <a:avLst/>
          </a:prstGeom>
        </p:spPr>
        <p:txBody>
          <a:bodyPr anchor="t">
            <a:spAutoFit/>
          </a:bodyPr>
          <a:lstStyle>
            <a:lvl1pPr marL="0" indent="0" algn="ctr">
              <a:spcBef>
                <a:spcPts val="2400"/>
              </a:spcBef>
              <a:buSzTx/>
              <a:buNone/>
              <a:defRPr sz="2800" i="1"/>
            </a:lvl1pPr>
          </a:lstStyle>
          <a:p>
            <a:r>
              <a:t>–Johnny Appleseed</a:t>
            </a:r>
          </a:p>
        </p:txBody>
      </p:sp>
      <p:sp>
        <p:nvSpPr>
          <p:cNvPr id="143" name="Shape 1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0" name="Shape 150"/>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51" name="Shape 1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87A1-A186-4D33-95D5-29BA57BB4CE3}"/>
              </a:ext>
            </a:extLst>
          </p:cNvPr>
          <p:cNvSpPr>
            <a:spLocks noGrp="1"/>
          </p:cNvSpPr>
          <p:nvPr>
            <p:ph type="ctrTitle"/>
          </p:nvPr>
        </p:nvSpPr>
        <p:spPr>
          <a:xfrm>
            <a:off x="1625600" y="1596249"/>
            <a:ext cx="9753600" cy="3395698"/>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85734D42-DDBE-489C-A20F-8D793506A58F}"/>
              </a:ext>
            </a:extLst>
          </p:cNvPr>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6B0A4FAC-EAFA-4DF1-A469-CD18C5BFA878}"/>
              </a:ext>
            </a:extLst>
          </p:cNvPr>
          <p:cNvSpPr>
            <a:spLocks noGrp="1"/>
          </p:cNvSpPr>
          <p:nvPr>
            <p:ph type="dt" sz="half" idx="10"/>
          </p:nvPr>
        </p:nvSpPr>
        <p:spPr/>
        <p:txBody>
          <a:bodyPr/>
          <a:lstStyle/>
          <a:p>
            <a:fld id="{ED3F2249-AC24-4AF9-98BC-C1B633A84E65}" type="datetimeFigureOut">
              <a:rPr lang="en-US" smtClean="0"/>
              <a:t>10/11/2023</a:t>
            </a:fld>
            <a:endParaRPr lang="en-US" dirty="0"/>
          </a:p>
        </p:txBody>
      </p:sp>
      <p:sp>
        <p:nvSpPr>
          <p:cNvPr id="5" name="Footer Placeholder 4">
            <a:extLst>
              <a:ext uri="{FF2B5EF4-FFF2-40B4-BE49-F238E27FC236}">
                <a16:creationId xmlns:a16="http://schemas.microsoft.com/office/drawing/2014/main" id="{5469B5A1-C734-412E-B0F8-6A8F1FF566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1C234B-C0A5-478A-8794-B911F00F501E}"/>
              </a:ext>
            </a:extLst>
          </p:cNvPr>
          <p:cNvSpPr>
            <a:spLocks noGrp="1"/>
          </p:cNvSpPr>
          <p:nvPr>
            <p:ph type="sldNum" sz="quarter" idx="12"/>
          </p:nvPr>
        </p:nvSpPr>
        <p:spPr/>
        <p:txBody>
          <a:bodyPr/>
          <a:lstStyle/>
          <a:p>
            <a:fld id="{6FE1C5CB-526E-4452-AD36-509A987F34C3}" type="slidenum">
              <a:rPr lang="en-US" smtClean="0"/>
              <a:t>‹#›</a:t>
            </a:fld>
            <a:endParaRPr lang="en-US" dirty="0"/>
          </a:p>
        </p:txBody>
      </p:sp>
    </p:spTree>
    <p:extLst>
      <p:ext uri="{BB962C8B-B14F-4D97-AF65-F5344CB8AC3E}">
        <p14:creationId xmlns:p14="http://schemas.microsoft.com/office/powerpoint/2010/main" val="145891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endParaRPr/>
          </a:p>
        </p:txBody>
      </p:sp>
      <p:sp>
        <p:nvSpPr>
          <p:cNvPr id="3" name="Shape 3"/>
          <p:cNvSpPr>
            <a:spLocks noGrp="1"/>
          </p:cNvSpPr>
          <p:nvPr>
            <p:ph type="body" idx="1"/>
          </p:nvPr>
        </p:nvSpPr>
        <p:spPr>
          <a:xfrm>
            <a:off x="1041400" y="1473200"/>
            <a:ext cx="10922000" cy="680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1"/>
              </a:buBlip>
            </a:lvl1pPr>
            <a:lvl2pPr>
              <a:buBlip>
                <a:blip r:embed="rId11"/>
              </a:buBlip>
            </a:lvl2pPr>
            <a:lvl3pPr>
              <a:buBlip>
                <a:blip r:embed="rId11"/>
              </a:buBlip>
            </a:lvl3pPr>
            <a:lvl4pPr>
              <a:buBlip>
                <a:blip r:embed="rId11"/>
              </a:buBlip>
            </a:lvl4pPr>
            <a:lvl5pPr>
              <a:buBlip>
                <a:blip r:embed="rId11"/>
              </a:buBlip>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title"/>
          </p:nvPr>
        </p:nvSpPr>
        <p:spPr>
          <a:xfrm>
            <a:off x="1041400" y="254000"/>
            <a:ext cx="109220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5" name="Shape 5"/>
          <p:cNvSpPr>
            <a:spLocks noGrp="1"/>
          </p:cNvSpPr>
          <p:nvPr>
            <p:ph type="sldNum" sz="quarter" idx="2"/>
          </p:nvPr>
        </p:nvSpPr>
        <p:spPr>
          <a:xfrm>
            <a:off x="6352743" y="9474200"/>
            <a:ext cx="312014" cy="299822"/>
          </a:xfrm>
          <a:prstGeom prst="rect">
            <a:avLst/>
          </a:prstGeom>
          <a:ln w="12700">
            <a:miter lim="400000"/>
          </a:ln>
        </p:spPr>
        <p:txBody>
          <a:bodyPr wrap="none" lIns="50800" tIns="50800" rIns="50800" bIns="50800">
            <a:spAutoFit/>
          </a:bodyPr>
          <a:lstStyle>
            <a:lvl1pPr>
              <a:defRPr sz="1400">
                <a:solidFill>
                  <a:srgbClr val="5C88A5"/>
                </a:solidFill>
                <a:latin typeface="Helvetica Neue"/>
                <a:ea typeface="Helvetica Neue"/>
                <a:cs typeface="Helvetica Neue"/>
                <a:sym typeface="Helvetica Neu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2" r:id="rId2"/>
    <p:sldLayoutId id="2147483653" r:id="rId3"/>
    <p:sldLayoutId id="2147483657" r:id="rId4"/>
    <p:sldLayoutId id="2147483658" r:id="rId5"/>
    <p:sldLayoutId id="2147483659" r:id="rId6"/>
    <p:sldLayoutId id="2147483660" r:id="rId7"/>
    <p:sldLayoutId id="2147483661" r:id="rId8"/>
  </p:sldLayoutIdLst>
  <p:transition spd="med"/>
  <p:txStyles>
    <p:titleStyle>
      <a:lvl1pPr marL="0" marR="0" indent="0" algn="l" defTabSz="584200" latinLnBrk="0">
        <a:lnSpc>
          <a:spcPct val="90000"/>
        </a:lnSpc>
        <a:spcBef>
          <a:spcPts val="0"/>
        </a:spcBef>
        <a:spcAft>
          <a:spcPts val="0"/>
        </a:spcAft>
        <a:buClrTx/>
        <a:buSzTx/>
        <a:buFontTx/>
        <a:buNone/>
        <a:tabLst/>
        <a:defRPr sz="7200" b="0" i="0" u="none" strike="noStrike" cap="none" spc="0" baseline="0">
          <a:ln>
            <a:noFill/>
          </a:ln>
          <a:solidFill>
            <a:srgbClr val="5C88A5"/>
          </a:solidFill>
          <a:uFillTx/>
          <a:latin typeface="+mn-lt"/>
          <a:ea typeface="+mn-ea"/>
          <a:cs typeface="+mn-cs"/>
          <a:sym typeface="Helvetica Neue Light"/>
        </a:defRPr>
      </a:lvl1pPr>
      <a:lvl2pPr marL="0" marR="0" indent="228600" algn="l" defTabSz="584200" latinLnBrk="0">
        <a:lnSpc>
          <a:spcPct val="90000"/>
        </a:lnSpc>
        <a:spcBef>
          <a:spcPts val="0"/>
        </a:spcBef>
        <a:spcAft>
          <a:spcPts val="0"/>
        </a:spcAft>
        <a:buClrTx/>
        <a:buSzTx/>
        <a:buFontTx/>
        <a:buNone/>
        <a:tabLst/>
        <a:defRPr sz="7200" b="0" i="0" u="none" strike="noStrike" cap="none" spc="0" baseline="0">
          <a:ln>
            <a:noFill/>
          </a:ln>
          <a:solidFill>
            <a:srgbClr val="5C88A5"/>
          </a:solidFill>
          <a:uFillTx/>
          <a:latin typeface="+mn-lt"/>
          <a:ea typeface="+mn-ea"/>
          <a:cs typeface="+mn-cs"/>
          <a:sym typeface="Helvetica Neue Light"/>
        </a:defRPr>
      </a:lvl2pPr>
      <a:lvl3pPr marL="0" marR="0" indent="457200" algn="l" defTabSz="584200" latinLnBrk="0">
        <a:lnSpc>
          <a:spcPct val="90000"/>
        </a:lnSpc>
        <a:spcBef>
          <a:spcPts val="0"/>
        </a:spcBef>
        <a:spcAft>
          <a:spcPts val="0"/>
        </a:spcAft>
        <a:buClrTx/>
        <a:buSzTx/>
        <a:buFontTx/>
        <a:buNone/>
        <a:tabLst/>
        <a:defRPr sz="7200" b="0" i="0" u="none" strike="noStrike" cap="none" spc="0" baseline="0">
          <a:ln>
            <a:noFill/>
          </a:ln>
          <a:solidFill>
            <a:srgbClr val="5C88A5"/>
          </a:solidFill>
          <a:uFillTx/>
          <a:latin typeface="+mn-lt"/>
          <a:ea typeface="+mn-ea"/>
          <a:cs typeface="+mn-cs"/>
          <a:sym typeface="Helvetica Neue Light"/>
        </a:defRPr>
      </a:lvl3pPr>
      <a:lvl4pPr marL="0" marR="0" indent="685800" algn="l" defTabSz="584200" latinLnBrk="0">
        <a:lnSpc>
          <a:spcPct val="90000"/>
        </a:lnSpc>
        <a:spcBef>
          <a:spcPts val="0"/>
        </a:spcBef>
        <a:spcAft>
          <a:spcPts val="0"/>
        </a:spcAft>
        <a:buClrTx/>
        <a:buSzTx/>
        <a:buFontTx/>
        <a:buNone/>
        <a:tabLst/>
        <a:defRPr sz="7200" b="0" i="0" u="none" strike="noStrike" cap="none" spc="0" baseline="0">
          <a:ln>
            <a:noFill/>
          </a:ln>
          <a:solidFill>
            <a:srgbClr val="5C88A5"/>
          </a:solidFill>
          <a:uFillTx/>
          <a:latin typeface="+mn-lt"/>
          <a:ea typeface="+mn-ea"/>
          <a:cs typeface="+mn-cs"/>
          <a:sym typeface="Helvetica Neue Light"/>
        </a:defRPr>
      </a:lvl4pPr>
      <a:lvl5pPr marL="0" marR="0" indent="914400" algn="l" defTabSz="584200" latinLnBrk="0">
        <a:lnSpc>
          <a:spcPct val="90000"/>
        </a:lnSpc>
        <a:spcBef>
          <a:spcPts val="0"/>
        </a:spcBef>
        <a:spcAft>
          <a:spcPts val="0"/>
        </a:spcAft>
        <a:buClrTx/>
        <a:buSzTx/>
        <a:buFontTx/>
        <a:buNone/>
        <a:tabLst/>
        <a:defRPr sz="7200" b="0" i="0" u="none" strike="noStrike" cap="none" spc="0" baseline="0">
          <a:ln>
            <a:noFill/>
          </a:ln>
          <a:solidFill>
            <a:srgbClr val="5C88A5"/>
          </a:solidFill>
          <a:uFillTx/>
          <a:latin typeface="+mn-lt"/>
          <a:ea typeface="+mn-ea"/>
          <a:cs typeface="+mn-cs"/>
          <a:sym typeface="Helvetica Neue Light"/>
        </a:defRPr>
      </a:lvl5pPr>
      <a:lvl6pPr marL="0" marR="0" indent="1143000" algn="l" defTabSz="584200" latinLnBrk="0">
        <a:lnSpc>
          <a:spcPct val="90000"/>
        </a:lnSpc>
        <a:spcBef>
          <a:spcPts val="0"/>
        </a:spcBef>
        <a:spcAft>
          <a:spcPts val="0"/>
        </a:spcAft>
        <a:buClrTx/>
        <a:buSzTx/>
        <a:buFontTx/>
        <a:buNone/>
        <a:tabLst/>
        <a:defRPr sz="7200" b="0" i="0" u="none" strike="noStrike" cap="none" spc="0" baseline="0">
          <a:ln>
            <a:noFill/>
          </a:ln>
          <a:solidFill>
            <a:srgbClr val="5C88A5"/>
          </a:solidFill>
          <a:uFillTx/>
          <a:latin typeface="+mn-lt"/>
          <a:ea typeface="+mn-ea"/>
          <a:cs typeface="+mn-cs"/>
          <a:sym typeface="Helvetica Neue Light"/>
        </a:defRPr>
      </a:lvl6pPr>
      <a:lvl7pPr marL="0" marR="0" indent="1371600" algn="l" defTabSz="584200" latinLnBrk="0">
        <a:lnSpc>
          <a:spcPct val="90000"/>
        </a:lnSpc>
        <a:spcBef>
          <a:spcPts val="0"/>
        </a:spcBef>
        <a:spcAft>
          <a:spcPts val="0"/>
        </a:spcAft>
        <a:buClrTx/>
        <a:buSzTx/>
        <a:buFontTx/>
        <a:buNone/>
        <a:tabLst/>
        <a:defRPr sz="7200" b="0" i="0" u="none" strike="noStrike" cap="none" spc="0" baseline="0">
          <a:ln>
            <a:noFill/>
          </a:ln>
          <a:solidFill>
            <a:srgbClr val="5C88A5"/>
          </a:solidFill>
          <a:uFillTx/>
          <a:latin typeface="+mn-lt"/>
          <a:ea typeface="+mn-ea"/>
          <a:cs typeface="+mn-cs"/>
          <a:sym typeface="Helvetica Neue Light"/>
        </a:defRPr>
      </a:lvl7pPr>
      <a:lvl8pPr marL="0" marR="0" indent="1600200" algn="l" defTabSz="584200" latinLnBrk="0">
        <a:lnSpc>
          <a:spcPct val="90000"/>
        </a:lnSpc>
        <a:spcBef>
          <a:spcPts val="0"/>
        </a:spcBef>
        <a:spcAft>
          <a:spcPts val="0"/>
        </a:spcAft>
        <a:buClrTx/>
        <a:buSzTx/>
        <a:buFontTx/>
        <a:buNone/>
        <a:tabLst/>
        <a:defRPr sz="7200" b="0" i="0" u="none" strike="noStrike" cap="none" spc="0" baseline="0">
          <a:ln>
            <a:noFill/>
          </a:ln>
          <a:solidFill>
            <a:srgbClr val="5C88A5"/>
          </a:solidFill>
          <a:uFillTx/>
          <a:latin typeface="+mn-lt"/>
          <a:ea typeface="+mn-ea"/>
          <a:cs typeface="+mn-cs"/>
          <a:sym typeface="Helvetica Neue Light"/>
        </a:defRPr>
      </a:lvl8pPr>
      <a:lvl9pPr marL="0" marR="0" indent="1828800" algn="l" defTabSz="584200" latinLnBrk="0">
        <a:lnSpc>
          <a:spcPct val="90000"/>
        </a:lnSpc>
        <a:spcBef>
          <a:spcPts val="0"/>
        </a:spcBef>
        <a:spcAft>
          <a:spcPts val="0"/>
        </a:spcAft>
        <a:buClrTx/>
        <a:buSzTx/>
        <a:buFontTx/>
        <a:buNone/>
        <a:tabLst/>
        <a:defRPr sz="7200" b="0" i="0" u="none" strike="noStrike" cap="none" spc="0" baseline="0">
          <a:ln>
            <a:noFill/>
          </a:ln>
          <a:solidFill>
            <a:srgbClr val="5C88A5"/>
          </a:solidFill>
          <a:uFillTx/>
          <a:latin typeface="+mn-lt"/>
          <a:ea typeface="+mn-ea"/>
          <a:cs typeface="+mn-cs"/>
          <a:sym typeface="Helvetica Neue Light"/>
        </a:defRPr>
      </a:lvl9pPr>
    </p:titleStyle>
    <p:bodyStyle>
      <a:lvl1pPr marL="444500" marR="0" indent="-444500" algn="l" defTabSz="584200" rtl="0" latinLnBrk="0">
        <a:lnSpc>
          <a:spcPct val="100000"/>
        </a:lnSpc>
        <a:spcBef>
          <a:spcPts val="3200"/>
        </a:spcBef>
        <a:spcAft>
          <a:spcPts val="0"/>
        </a:spcAft>
        <a:buClrTx/>
        <a:buSzPct val="40000"/>
        <a:buFontTx/>
        <a:buBlip>
          <a:blip r:embed="rId11"/>
        </a:buBlip>
        <a:tabLst/>
        <a:defRPr sz="3600" b="0" i="0" u="none" strike="noStrike" cap="none" spc="0" baseline="0">
          <a:ln>
            <a:noFill/>
          </a:ln>
          <a:solidFill>
            <a:srgbClr val="737373"/>
          </a:solidFill>
          <a:uFillTx/>
          <a:latin typeface="Helvetica Neue"/>
          <a:ea typeface="Helvetica Neue"/>
          <a:cs typeface="Helvetica Neue"/>
          <a:sym typeface="Helvetica Neue"/>
        </a:defRPr>
      </a:lvl1pPr>
      <a:lvl2pPr marL="889000" marR="0" indent="-444500" algn="l" defTabSz="584200" rtl="0" latinLnBrk="0">
        <a:lnSpc>
          <a:spcPct val="100000"/>
        </a:lnSpc>
        <a:spcBef>
          <a:spcPts val="3200"/>
        </a:spcBef>
        <a:spcAft>
          <a:spcPts val="0"/>
        </a:spcAft>
        <a:buClrTx/>
        <a:buSzPct val="40000"/>
        <a:buFontTx/>
        <a:buBlip>
          <a:blip r:embed="rId11"/>
        </a:buBlip>
        <a:tabLst/>
        <a:defRPr sz="3600" b="0" i="0" u="none" strike="noStrike" cap="none" spc="0" baseline="0">
          <a:ln>
            <a:noFill/>
          </a:ln>
          <a:solidFill>
            <a:srgbClr val="737373"/>
          </a:solidFill>
          <a:uFillTx/>
          <a:latin typeface="Helvetica Neue"/>
          <a:ea typeface="Helvetica Neue"/>
          <a:cs typeface="Helvetica Neue"/>
          <a:sym typeface="Helvetica Neue"/>
        </a:defRPr>
      </a:lvl2pPr>
      <a:lvl3pPr marL="1333500" marR="0" indent="-444500" algn="l" defTabSz="584200" rtl="0" latinLnBrk="0">
        <a:lnSpc>
          <a:spcPct val="100000"/>
        </a:lnSpc>
        <a:spcBef>
          <a:spcPts val="3200"/>
        </a:spcBef>
        <a:spcAft>
          <a:spcPts val="0"/>
        </a:spcAft>
        <a:buClrTx/>
        <a:buSzPct val="40000"/>
        <a:buFontTx/>
        <a:buBlip>
          <a:blip r:embed="rId11"/>
        </a:buBlip>
        <a:tabLst/>
        <a:defRPr sz="3600" b="0" i="0" u="none" strike="noStrike" cap="none" spc="0" baseline="0">
          <a:ln>
            <a:noFill/>
          </a:ln>
          <a:solidFill>
            <a:srgbClr val="737373"/>
          </a:solidFill>
          <a:uFillTx/>
          <a:latin typeface="Helvetica Neue"/>
          <a:ea typeface="Helvetica Neue"/>
          <a:cs typeface="Helvetica Neue"/>
          <a:sym typeface="Helvetica Neue"/>
        </a:defRPr>
      </a:lvl3pPr>
      <a:lvl4pPr marL="1778000" marR="0" indent="-444500" algn="l" defTabSz="584200" rtl="0" latinLnBrk="0">
        <a:lnSpc>
          <a:spcPct val="100000"/>
        </a:lnSpc>
        <a:spcBef>
          <a:spcPts val="3200"/>
        </a:spcBef>
        <a:spcAft>
          <a:spcPts val="0"/>
        </a:spcAft>
        <a:buClrTx/>
        <a:buSzPct val="40000"/>
        <a:buFontTx/>
        <a:buBlip>
          <a:blip r:embed="rId11"/>
        </a:buBlip>
        <a:tabLst/>
        <a:defRPr sz="3600" b="0" i="0" u="none" strike="noStrike" cap="none" spc="0" baseline="0">
          <a:ln>
            <a:noFill/>
          </a:ln>
          <a:solidFill>
            <a:srgbClr val="737373"/>
          </a:solidFill>
          <a:uFillTx/>
          <a:latin typeface="Helvetica Neue"/>
          <a:ea typeface="Helvetica Neue"/>
          <a:cs typeface="Helvetica Neue"/>
          <a:sym typeface="Helvetica Neue"/>
        </a:defRPr>
      </a:lvl4pPr>
      <a:lvl5pPr marL="2222500" marR="0" indent="-444500" algn="l" defTabSz="584200" rtl="0" latinLnBrk="0">
        <a:lnSpc>
          <a:spcPct val="100000"/>
        </a:lnSpc>
        <a:spcBef>
          <a:spcPts val="3200"/>
        </a:spcBef>
        <a:spcAft>
          <a:spcPts val="0"/>
        </a:spcAft>
        <a:buClrTx/>
        <a:buSzPct val="40000"/>
        <a:buFontTx/>
        <a:buBlip>
          <a:blip r:embed="rId11"/>
        </a:buBlip>
        <a:tabLst/>
        <a:defRPr sz="3600" b="0" i="0" u="none" strike="noStrike" cap="none" spc="0" baseline="0">
          <a:ln>
            <a:noFill/>
          </a:ln>
          <a:solidFill>
            <a:srgbClr val="737373"/>
          </a:solidFill>
          <a:uFillTx/>
          <a:latin typeface="Helvetica Neue"/>
          <a:ea typeface="Helvetica Neue"/>
          <a:cs typeface="Helvetica Neue"/>
          <a:sym typeface="Helvetica Neue"/>
        </a:defRPr>
      </a:lvl5pPr>
      <a:lvl6pPr marL="2667000" marR="0" indent="-444500" algn="l" defTabSz="584200" rtl="0" latinLnBrk="0">
        <a:lnSpc>
          <a:spcPct val="100000"/>
        </a:lnSpc>
        <a:spcBef>
          <a:spcPts val="3200"/>
        </a:spcBef>
        <a:spcAft>
          <a:spcPts val="0"/>
        </a:spcAft>
        <a:buClrTx/>
        <a:buSzPct val="40000"/>
        <a:buFontTx/>
        <a:buBlip>
          <a:blip r:embed="rId11"/>
        </a:buBlip>
        <a:tabLst/>
        <a:defRPr sz="3600" b="0" i="0" u="none" strike="noStrike" cap="none" spc="0" baseline="0">
          <a:ln>
            <a:noFill/>
          </a:ln>
          <a:solidFill>
            <a:srgbClr val="737373"/>
          </a:solidFill>
          <a:uFillTx/>
          <a:latin typeface="Helvetica Neue"/>
          <a:ea typeface="Helvetica Neue"/>
          <a:cs typeface="Helvetica Neue"/>
          <a:sym typeface="Helvetica Neue"/>
        </a:defRPr>
      </a:lvl6pPr>
      <a:lvl7pPr marL="3111500" marR="0" indent="-444500" algn="l" defTabSz="584200" rtl="0" latinLnBrk="0">
        <a:lnSpc>
          <a:spcPct val="100000"/>
        </a:lnSpc>
        <a:spcBef>
          <a:spcPts val="3200"/>
        </a:spcBef>
        <a:spcAft>
          <a:spcPts val="0"/>
        </a:spcAft>
        <a:buClrTx/>
        <a:buSzPct val="40000"/>
        <a:buFontTx/>
        <a:buBlip>
          <a:blip r:embed="rId11"/>
        </a:buBlip>
        <a:tabLst/>
        <a:defRPr sz="3600" b="0" i="0" u="none" strike="noStrike" cap="none" spc="0" baseline="0">
          <a:ln>
            <a:noFill/>
          </a:ln>
          <a:solidFill>
            <a:srgbClr val="737373"/>
          </a:solidFill>
          <a:uFillTx/>
          <a:latin typeface="Helvetica Neue"/>
          <a:ea typeface="Helvetica Neue"/>
          <a:cs typeface="Helvetica Neue"/>
          <a:sym typeface="Helvetica Neue"/>
        </a:defRPr>
      </a:lvl7pPr>
      <a:lvl8pPr marL="3556000" marR="0" indent="-444500" algn="l" defTabSz="584200" rtl="0" latinLnBrk="0">
        <a:lnSpc>
          <a:spcPct val="100000"/>
        </a:lnSpc>
        <a:spcBef>
          <a:spcPts val="3200"/>
        </a:spcBef>
        <a:spcAft>
          <a:spcPts val="0"/>
        </a:spcAft>
        <a:buClrTx/>
        <a:buSzPct val="40000"/>
        <a:buFontTx/>
        <a:buBlip>
          <a:blip r:embed="rId11"/>
        </a:buBlip>
        <a:tabLst/>
        <a:defRPr sz="3600" b="0" i="0" u="none" strike="noStrike" cap="none" spc="0" baseline="0">
          <a:ln>
            <a:noFill/>
          </a:ln>
          <a:solidFill>
            <a:srgbClr val="737373"/>
          </a:solidFill>
          <a:uFillTx/>
          <a:latin typeface="Helvetica Neue"/>
          <a:ea typeface="Helvetica Neue"/>
          <a:cs typeface="Helvetica Neue"/>
          <a:sym typeface="Helvetica Neue"/>
        </a:defRPr>
      </a:lvl8pPr>
      <a:lvl9pPr marL="4000500" marR="0" indent="-444500" algn="l" defTabSz="584200" rtl="0" latinLnBrk="0">
        <a:lnSpc>
          <a:spcPct val="100000"/>
        </a:lnSpc>
        <a:spcBef>
          <a:spcPts val="3200"/>
        </a:spcBef>
        <a:spcAft>
          <a:spcPts val="0"/>
        </a:spcAft>
        <a:buClrTx/>
        <a:buSzPct val="40000"/>
        <a:buFontTx/>
        <a:buBlip>
          <a:blip r:embed="rId11"/>
        </a:buBlip>
        <a:tabLst/>
        <a:defRPr sz="3600" b="0" i="0" u="none" strike="noStrike" cap="none" spc="0" baseline="0">
          <a:ln>
            <a:noFill/>
          </a:ln>
          <a:solidFill>
            <a:srgbClr val="737373"/>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382F71-0DE7-4DC9-A600-62117EEC3327}"/>
              </a:ext>
            </a:extLst>
          </p:cNvPr>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8A2A3E-1AA6-41B6-A670-269ED5BA1A8D}"/>
              </a:ext>
            </a:extLst>
          </p:cNvPr>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67ACD-6022-4BDF-B6C3-2DEA925FAA9A}"/>
              </a:ext>
            </a:extLst>
          </p:cNvPr>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ED3F2249-AC24-4AF9-98BC-C1B633A84E65}" type="datetimeFigureOut">
              <a:rPr lang="en-US" smtClean="0"/>
              <a:t>10/11/2023</a:t>
            </a:fld>
            <a:endParaRPr lang="en-US" dirty="0"/>
          </a:p>
        </p:txBody>
      </p:sp>
      <p:sp>
        <p:nvSpPr>
          <p:cNvPr id="5" name="Footer Placeholder 4">
            <a:extLst>
              <a:ext uri="{FF2B5EF4-FFF2-40B4-BE49-F238E27FC236}">
                <a16:creationId xmlns:a16="http://schemas.microsoft.com/office/drawing/2014/main" id="{0E1B73AA-EB1A-42F9-A2F6-D635CC976A49}"/>
              </a:ext>
            </a:extLst>
          </p:cNvPr>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3C00EF-EAB2-48E0-AF40-DAAF4531359E}"/>
              </a:ext>
            </a:extLst>
          </p:cNvPr>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6FE1C5CB-526E-4452-AD36-509A987F34C3}" type="slidenum">
              <a:rPr lang="en-US" smtClean="0"/>
              <a:t>‹#›</a:t>
            </a:fld>
            <a:endParaRPr lang="en-US" dirty="0"/>
          </a:p>
        </p:txBody>
      </p:sp>
    </p:spTree>
    <p:extLst>
      <p:ext uri="{BB962C8B-B14F-4D97-AF65-F5344CB8AC3E}">
        <p14:creationId xmlns:p14="http://schemas.microsoft.com/office/powerpoint/2010/main" val="20617117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cudeptpaycards@columbia.ed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inance.columbia.edu/content/purchase-using-pay-card-human-subject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ww.finance.columbia.edu/content/finance-service-cent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368300" y="7247800"/>
            <a:ext cx="12268200" cy="1781900"/>
          </a:xfrm>
          <a:prstGeom prst="rect">
            <a:avLst/>
          </a:prstGeom>
        </p:spPr>
        <p:txBody>
          <a:bodyPr>
            <a:normAutofit/>
          </a:bodyPr>
          <a:lstStyle>
            <a:lvl1pPr defTabSz="525779">
              <a:defRPr sz="3780"/>
            </a:lvl1pPr>
          </a:lstStyle>
          <a:p>
            <a:r>
              <a:rPr dirty="0" err="1"/>
              <a:t>paycard</a:t>
            </a:r>
            <a:r>
              <a:rPr dirty="0"/>
              <a:t> program</a:t>
            </a:r>
            <a:endParaRPr strike="sngStrike" dirty="0"/>
          </a:p>
        </p:txBody>
      </p:sp>
      <p:pic>
        <p:nvPicPr>
          <p:cNvPr id="169" name="iStock_88164697_MEDIUM.jpg"/>
          <p:cNvPicPr>
            <a:picLocks noChangeAspect="1"/>
          </p:cNvPicPr>
          <p:nvPr/>
        </p:nvPicPr>
        <p:blipFill>
          <a:blip r:embed="rId3"/>
          <a:srcRect b="5471"/>
          <a:stretch>
            <a:fillRect/>
          </a:stretch>
        </p:blipFill>
        <p:spPr>
          <a:xfrm>
            <a:off x="384593" y="536033"/>
            <a:ext cx="12235613" cy="7845967"/>
          </a:xfrm>
          <a:prstGeom prst="rect">
            <a:avLst/>
          </a:prstGeom>
          <a:ln w="12700">
            <a:miter lim="400000"/>
          </a:ln>
        </p:spPr>
      </p:pic>
      <p:pic>
        <p:nvPicPr>
          <p:cNvPr id="170" name="ColumbiaU_Wordmarklogo.svg.png"/>
          <p:cNvPicPr>
            <a:picLocks noChangeAspect="1"/>
          </p:cNvPicPr>
          <p:nvPr/>
        </p:nvPicPr>
        <p:blipFill>
          <a:blip r:embed="rId4"/>
          <a:stretch>
            <a:fillRect/>
          </a:stretch>
        </p:blipFill>
        <p:spPr>
          <a:xfrm>
            <a:off x="7774985" y="7247800"/>
            <a:ext cx="4630797" cy="712709"/>
          </a:xfrm>
          <a:prstGeom prst="rect">
            <a:avLst/>
          </a:prstGeom>
          <a:ln w="12700">
            <a:miter lim="400000"/>
          </a:ln>
        </p:spPr>
      </p:pic>
      <p:sp>
        <p:nvSpPr>
          <p:cNvPr id="3" name="TextBox 2"/>
          <p:cNvSpPr txBox="1"/>
          <p:nvPr/>
        </p:nvSpPr>
        <p:spPr>
          <a:xfrm>
            <a:off x="342900" y="8845027"/>
            <a:ext cx="46863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558AAB"/>
                </a:solidFill>
                <a:effectLst/>
                <a:uFillTx/>
                <a:latin typeface="+mj-lt"/>
                <a:ea typeface="+mj-ea"/>
                <a:cs typeface="+mj-cs"/>
                <a:sym typeface="Helvetica Neue Bold Condensed"/>
              </a:rPr>
              <a:t>October 2023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9"/>
                                        </p:tgtEl>
                                        <p:attrNameLst>
                                          <p:attrName>style.visibility</p:attrName>
                                        </p:attrNameLst>
                                      </p:cBhvr>
                                      <p:to>
                                        <p:strVal val="visible"/>
                                      </p:to>
                                    </p:set>
                                    <p:animEffect transition="in" filter="dissolve">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70"/>
                                        </p:tgtEl>
                                        <p:attrNameLst>
                                          <p:attrName>style.visibility</p:attrName>
                                        </p:attrNameLst>
                                      </p:cBhvr>
                                      <p:to>
                                        <p:strVal val="visible"/>
                                      </p:to>
                                    </p:set>
                                    <p:animEffect transition="in" filter="dissolve">
                                      <p:cBhvr>
                                        <p:cTn id="12"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1" animBg="1" advAuto="0"/>
      <p:bldP spid="170"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F05366-9533-4FAF-8D3D-276784FAEA00}"/>
              </a:ext>
            </a:extLst>
          </p:cNvPr>
          <p:cNvSpPr>
            <a:spLocks noGrp="1"/>
          </p:cNvSpPr>
          <p:nvPr>
            <p:ph type="body" idx="1"/>
          </p:nvPr>
        </p:nvSpPr>
        <p:spPr>
          <a:xfrm>
            <a:off x="863600" y="1600200"/>
            <a:ext cx="10922000" cy="7543800"/>
          </a:xfrm>
        </p:spPr>
        <p:txBody>
          <a:bodyPr>
            <a:normAutofit fontScale="25000" lnSpcReduction="20000"/>
          </a:bodyPr>
          <a:lstStyle/>
          <a:p>
            <a:pPr marL="0" indent="0" algn="ctr">
              <a:lnSpc>
                <a:spcPct val="120000"/>
              </a:lnSpc>
              <a:spcBef>
                <a:spcPts val="600"/>
              </a:spcBef>
              <a:buNone/>
            </a:pPr>
            <a:endParaRPr lang="en-US" sz="3200" dirty="0"/>
          </a:p>
          <a:p>
            <a:pPr marL="0" indent="0" algn="ctr">
              <a:lnSpc>
                <a:spcPct val="120000"/>
              </a:lnSpc>
              <a:spcBef>
                <a:spcPts val="600"/>
              </a:spcBef>
              <a:buNone/>
            </a:pPr>
            <a:endParaRPr lang="en-US" sz="3200" dirty="0"/>
          </a:p>
          <a:p>
            <a:pPr marL="0" indent="0">
              <a:lnSpc>
                <a:spcPct val="120000"/>
              </a:lnSpc>
              <a:spcBef>
                <a:spcPts val="600"/>
              </a:spcBef>
              <a:buNone/>
            </a:pPr>
            <a:r>
              <a:rPr lang="en-US" sz="6400" dirty="0"/>
              <a:t>Step 1 Department</a:t>
            </a:r>
          </a:p>
          <a:p>
            <a:pPr>
              <a:lnSpc>
                <a:spcPct val="120000"/>
              </a:lnSpc>
              <a:spcBef>
                <a:spcPts val="600"/>
              </a:spcBef>
              <a:buFont typeface="Arial" panose="020B0604020202020204" pitchFamily="34" charset="0"/>
              <a:buChar char="•"/>
            </a:pPr>
            <a:r>
              <a:rPr lang="en-US" sz="6400" dirty="0"/>
              <a:t>Completes </a:t>
            </a:r>
            <a:r>
              <a:rPr lang="en-US" sz="6400" b="1" dirty="0"/>
              <a:t>PayCard Load Form</a:t>
            </a:r>
            <a:r>
              <a:rPr lang="en-US" sz="6400" dirty="0"/>
              <a:t>, which is the 3</a:t>
            </a:r>
            <a:r>
              <a:rPr lang="en-US" sz="6400" baseline="30000" dirty="0"/>
              <a:t>rd</a:t>
            </a:r>
            <a:r>
              <a:rPr lang="en-US" sz="6400" dirty="0"/>
              <a:t> tab on the Master Inventory Template (</a:t>
            </a:r>
            <a:r>
              <a:rPr lang="en-US" sz="6400" i="1" dirty="0"/>
              <a:t>Note: The Last 4 digits of each card will  no longer be provided).  The Card ID# provided on the Inventory confirmation sheet is also provided on the back of both Focus and Rewards cards.  </a:t>
            </a:r>
          </a:p>
          <a:p>
            <a:pPr>
              <a:lnSpc>
                <a:spcPct val="120000"/>
              </a:lnSpc>
              <a:spcBef>
                <a:spcPts val="600"/>
              </a:spcBef>
              <a:buFont typeface="Arial" panose="020B0604020202020204" pitchFamily="34" charset="0"/>
              <a:buChar char="•"/>
            </a:pPr>
            <a:r>
              <a:rPr lang="en-US" sz="6400" dirty="0"/>
              <a:t>Initiate and approve ARC voucher.  (Vendor=</a:t>
            </a:r>
            <a:r>
              <a:rPr lang="en-US" sz="6400" b="1" dirty="0">
                <a:solidFill>
                  <a:srgbClr val="0070C0"/>
                </a:solidFill>
              </a:rPr>
              <a:t>PAYCARDUSB</a:t>
            </a:r>
            <a:r>
              <a:rPr lang="en-US" sz="6400" dirty="0"/>
              <a:t>; Voucher Type=</a:t>
            </a:r>
            <a:r>
              <a:rPr lang="en-US" sz="6400" b="1" dirty="0">
                <a:solidFill>
                  <a:srgbClr val="0070C0"/>
                </a:solidFill>
              </a:rPr>
              <a:t>Pay Card</a:t>
            </a:r>
            <a:r>
              <a:rPr lang="en-US" sz="6400" dirty="0"/>
              <a:t>, Location and Pay Method=</a:t>
            </a:r>
            <a:r>
              <a:rPr lang="en-US" sz="6400" b="1" dirty="0">
                <a:solidFill>
                  <a:srgbClr val="0070C0"/>
                </a:solidFill>
              </a:rPr>
              <a:t>Wire</a:t>
            </a:r>
            <a:r>
              <a:rPr lang="en-US" sz="6400" dirty="0"/>
              <a:t>)</a:t>
            </a:r>
          </a:p>
          <a:p>
            <a:pPr>
              <a:lnSpc>
                <a:spcPct val="120000"/>
              </a:lnSpc>
              <a:spcBef>
                <a:spcPts val="600"/>
              </a:spcBef>
              <a:buFont typeface="Arial" panose="020B0604020202020204" pitchFamily="34" charset="0"/>
              <a:buChar char="•"/>
            </a:pPr>
            <a:r>
              <a:rPr lang="en-US" sz="6400" dirty="0"/>
              <a:t>Upload the PayCard Load form to voucher. Supporting documents should include an approved load form and an excel format for uploading requirements. </a:t>
            </a:r>
          </a:p>
          <a:p>
            <a:pPr marL="0" indent="0">
              <a:lnSpc>
                <a:spcPct val="120000"/>
              </a:lnSpc>
              <a:spcBef>
                <a:spcPts val="600"/>
              </a:spcBef>
              <a:buNone/>
            </a:pPr>
            <a:r>
              <a:rPr lang="en-US" sz="7200" b="1" i="1" dirty="0">
                <a:solidFill>
                  <a:srgbClr val="0070C0"/>
                </a:solidFill>
                <a:latin typeface="Calibri" panose="020F0502020204030204" pitchFamily="34" charset="0"/>
                <a:ea typeface="Calibri" panose="020F0502020204030204" pitchFamily="34" charset="0"/>
              </a:rPr>
              <a:t>Note:  Maximum funding:   $600 for Focus and Rewards.  Minimum funding:  $1 for Focus and $10 for Rewards </a:t>
            </a:r>
          </a:p>
          <a:p>
            <a:pPr>
              <a:lnSpc>
                <a:spcPct val="120000"/>
              </a:lnSpc>
              <a:spcBef>
                <a:spcPts val="600"/>
              </a:spcBef>
              <a:buFont typeface="Arial" panose="020B0604020202020204" pitchFamily="34" charset="0"/>
              <a:buChar char="•"/>
            </a:pPr>
            <a:endParaRPr lang="en-US" sz="6400" dirty="0"/>
          </a:p>
          <a:p>
            <a:pPr marL="0" indent="0">
              <a:lnSpc>
                <a:spcPct val="120000"/>
              </a:lnSpc>
              <a:spcBef>
                <a:spcPts val="600"/>
              </a:spcBef>
              <a:buNone/>
            </a:pPr>
            <a:r>
              <a:rPr lang="en-US" sz="6400" dirty="0"/>
              <a:t>Step 2 A/P</a:t>
            </a:r>
          </a:p>
          <a:p>
            <a:pPr>
              <a:lnSpc>
                <a:spcPct val="120000"/>
              </a:lnSpc>
              <a:spcBef>
                <a:spcPts val="600"/>
              </a:spcBef>
              <a:buFont typeface="Arial" panose="020B0604020202020204" pitchFamily="34" charset="0"/>
              <a:buChar char="•"/>
            </a:pPr>
            <a:r>
              <a:rPr lang="en-US" sz="6400" dirty="0"/>
              <a:t>Review voucher and documentation, places voucher on hold.</a:t>
            </a:r>
            <a:endParaRPr lang="en-US" sz="6400" dirty="0">
              <a:solidFill>
                <a:srgbClr val="FF0000"/>
              </a:solidFill>
            </a:endParaRPr>
          </a:p>
          <a:p>
            <a:pPr>
              <a:lnSpc>
                <a:spcPct val="120000"/>
              </a:lnSpc>
              <a:spcBef>
                <a:spcPts val="600"/>
              </a:spcBef>
              <a:buFont typeface="Arial" panose="020B0604020202020204" pitchFamily="34" charset="0"/>
              <a:buChar char="•"/>
            </a:pPr>
            <a:r>
              <a:rPr lang="en-US" sz="6400" dirty="0"/>
              <a:t>Emails PayCard team to Load from and approval to fund the cards.</a:t>
            </a:r>
          </a:p>
          <a:p>
            <a:pPr>
              <a:lnSpc>
                <a:spcPct val="120000"/>
              </a:lnSpc>
              <a:spcBef>
                <a:spcPts val="600"/>
              </a:spcBef>
              <a:buFont typeface="Arial" panose="020B0604020202020204" pitchFamily="34" charset="0"/>
              <a:buChar char="•"/>
            </a:pPr>
            <a:endParaRPr lang="en-US" sz="6400" dirty="0"/>
          </a:p>
          <a:p>
            <a:pPr marL="0" indent="0">
              <a:lnSpc>
                <a:spcPct val="120000"/>
              </a:lnSpc>
              <a:spcBef>
                <a:spcPts val="600"/>
              </a:spcBef>
              <a:buNone/>
            </a:pPr>
            <a:r>
              <a:rPr lang="en-US" sz="6400" dirty="0"/>
              <a:t>Step 3 PayCard Team</a:t>
            </a:r>
          </a:p>
          <a:p>
            <a:pPr>
              <a:lnSpc>
                <a:spcPct val="120000"/>
              </a:lnSpc>
              <a:spcBef>
                <a:spcPts val="600"/>
              </a:spcBef>
              <a:buFont typeface="Arial" panose="020B0604020202020204" pitchFamily="34" charset="0"/>
              <a:buChar char="•"/>
            </a:pPr>
            <a:r>
              <a:rPr lang="en-US" sz="6400" dirty="0"/>
              <a:t>Funds card via the US Bank Rewards and Focus systems. </a:t>
            </a:r>
          </a:p>
          <a:p>
            <a:pPr>
              <a:lnSpc>
                <a:spcPct val="120000"/>
              </a:lnSpc>
              <a:spcBef>
                <a:spcPts val="600"/>
              </a:spcBef>
              <a:buFont typeface="Arial" panose="020B0604020202020204" pitchFamily="34" charset="0"/>
              <a:buChar char="•"/>
            </a:pPr>
            <a:r>
              <a:rPr lang="en-US" sz="6400" dirty="0"/>
              <a:t>Emails department and A/P once cards have been successfully loaded.</a:t>
            </a:r>
          </a:p>
          <a:p>
            <a:pPr>
              <a:lnSpc>
                <a:spcPct val="120000"/>
              </a:lnSpc>
              <a:spcBef>
                <a:spcPts val="600"/>
              </a:spcBef>
              <a:buFont typeface="Arial" panose="020B0604020202020204" pitchFamily="34" charset="0"/>
              <a:buChar char="•"/>
            </a:pPr>
            <a:r>
              <a:rPr lang="en-US" sz="6400" dirty="0"/>
              <a:t>Releases voucher hold, expense is posted to the GL.</a:t>
            </a:r>
          </a:p>
          <a:p>
            <a:pPr>
              <a:lnSpc>
                <a:spcPct val="120000"/>
              </a:lnSpc>
              <a:spcBef>
                <a:spcPts val="600"/>
              </a:spcBef>
              <a:buFont typeface="Arial" panose="020B0604020202020204" pitchFamily="34" charset="0"/>
              <a:buChar char="•"/>
            </a:pPr>
            <a:endParaRPr lang="en-US" sz="6400" dirty="0"/>
          </a:p>
          <a:p>
            <a:pPr marL="0" indent="0">
              <a:lnSpc>
                <a:spcPct val="120000"/>
              </a:lnSpc>
              <a:spcBef>
                <a:spcPts val="600"/>
              </a:spcBef>
              <a:buNone/>
            </a:pPr>
            <a:r>
              <a:rPr lang="en-US" sz="6400" dirty="0"/>
              <a:t>Step 5 Department</a:t>
            </a:r>
          </a:p>
          <a:p>
            <a:pPr>
              <a:lnSpc>
                <a:spcPct val="120000"/>
              </a:lnSpc>
              <a:spcBef>
                <a:spcPts val="600"/>
              </a:spcBef>
              <a:buFont typeface="Arial" panose="020B0604020202020204" pitchFamily="34" charset="0"/>
              <a:buChar char="•"/>
            </a:pPr>
            <a:r>
              <a:rPr lang="en-US" sz="6400" dirty="0"/>
              <a:t>Distributes cards to subject study participants.</a:t>
            </a:r>
          </a:p>
          <a:p>
            <a:pPr>
              <a:lnSpc>
                <a:spcPct val="120000"/>
              </a:lnSpc>
              <a:spcBef>
                <a:spcPts val="600"/>
              </a:spcBef>
              <a:buFont typeface="Arial" panose="020B0604020202020204" pitchFamily="34" charset="0"/>
              <a:buChar char="•"/>
            </a:pPr>
            <a:r>
              <a:rPr lang="en-US" sz="6400" dirty="0"/>
              <a:t>Updates/maintains Reconciliation sheet/control log of cards distributed and funded for reconciliation purposes.</a:t>
            </a:r>
          </a:p>
          <a:p>
            <a:pPr>
              <a:lnSpc>
                <a:spcPct val="120000"/>
              </a:lnSpc>
              <a:spcBef>
                <a:spcPts val="600"/>
              </a:spcBef>
              <a:buFont typeface="Arial" panose="020B0604020202020204" pitchFamily="34" charset="0"/>
              <a:buChar char="•"/>
            </a:pPr>
            <a:endParaRPr lang="en-US" sz="2600" dirty="0"/>
          </a:p>
          <a:p>
            <a:pPr marL="0" marR="0" indent="0">
              <a:buNone/>
            </a:pPr>
            <a:r>
              <a:rPr lang="en-US" sz="7200" b="1" dirty="0">
                <a:solidFill>
                  <a:srgbClr val="0070C0"/>
                </a:solidFill>
                <a:effectLst/>
                <a:latin typeface="Calibri" panose="020F0502020204030204" pitchFamily="34" charset="0"/>
                <a:ea typeface="Calibri" panose="020F0502020204030204" pitchFamily="34" charset="0"/>
              </a:rPr>
              <a:t>Note: PayCards should only be funded as needed, the monies on the cards cannot be returned to the University.</a:t>
            </a:r>
            <a:endParaRPr lang="en-US" sz="7200" dirty="0">
              <a:solidFill>
                <a:srgbClr val="0070C0"/>
              </a:solidFill>
              <a:effectLst/>
              <a:latin typeface="Calibri" panose="020F0502020204030204" pitchFamily="34" charset="0"/>
              <a:ea typeface="Calibri" panose="020F0502020204030204" pitchFamily="34" charset="0"/>
            </a:endParaRPr>
          </a:p>
          <a:p>
            <a:pPr>
              <a:buFont typeface="Arial" panose="020B0604020202020204" pitchFamily="34" charset="0"/>
              <a:buChar char="•"/>
            </a:pPr>
            <a:endParaRPr lang="en-US" sz="1400" dirty="0"/>
          </a:p>
        </p:txBody>
      </p:sp>
      <p:sp>
        <p:nvSpPr>
          <p:cNvPr id="2" name="Title 1">
            <a:extLst>
              <a:ext uri="{FF2B5EF4-FFF2-40B4-BE49-F238E27FC236}">
                <a16:creationId xmlns:a16="http://schemas.microsoft.com/office/drawing/2014/main" id="{E2A163E1-C20A-4D07-9197-E9034E880810}"/>
              </a:ext>
            </a:extLst>
          </p:cNvPr>
          <p:cNvSpPr>
            <a:spLocks noGrp="1"/>
          </p:cNvSpPr>
          <p:nvPr>
            <p:ph type="title" idx="4294967295"/>
          </p:nvPr>
        </p:nvSpPr>
        <p:spPr>
          <a:xfrm>
            <a:off x="254000" y="266700"/>
            <a:ext cx="12496800" cy="1257300"/>
          </a:xfrm>
        </p:spPr>
        <p:txBody>
          <a:bodyPr anchor="ctr">
            <a:normAutofit/>
          </a:bodyPr>
          <a:lstStyle/>
          <a:p>
            <a:pPr algn="ctr"/>
            <a:r>
              <a:rPr lang="en-US" sz="3600" b="1" dirty="0">
                <a:solidFill>
                  <a:schemeClr val="accent6"/>
                </a:solidFill>
              </a:rPr>
              <a:t>PayCard Funding/Load Process</a:t>
            </a:r>
          </a:p>
        </p:txBody>
      </p:sp>
    </p:spTree>
    <p:extLst>
      <p:ext uri="{BB962C8B-B14F-4D97-AF65-F5344CB8AC3E}">
        <p14:creationId xmlns:p14="http://schemas.microsoft.com/office/powerpoint/2010/main" val="16012025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ctrTitle"/>
          </p:nvPr>
        </p:nvSpPr>
        <p:spPr>
          <a:xfrm>
            <a:off x="254000" y="304800"/>
            <a:ext cx="11734800" cy="1212173"/>
          </a:xfrm>
          <a:prstGeom prst="rect">
            <a:avLst/>
          </a:prstGeom>
        </p:spPr>
        <p:txBody>
          <a:bodyPr>
            <a:normAutofit/>
          </a:bodyPr>
          <a:lstStyle/>
          <a:p>
            <a:pPr algn="ctr">
              <a:defRPr sz="6500"/>
            </a:pPr>
            <a:r>
              <a:rPr sz="6300" dirty="0" err="1"/>
              <a:t>pay</a:t>
            </a:r>
            <a:r>
              <a:rPr lang="en-US" sz="6300" dirty="0" err="1"/>
              <a:t>CARD</a:t>
            </a:r>
            <a:r>
              <a:rPr sz="6300" dirty="0"/>
              <a:t> load form </a:t>
            </a:r>
          </a:p>
        </p:txBody>
      </p:sp>
      <p:pic>
        <p:nvPicPr>
          <p:cNvPr id="3" name="Picture 2"/>
          <p:cNvPicPr>
            <a:picLocks noChangeAspect="1"/>
          </p:cNvPicPr>
          <p:nvPr/>
        </p:nvPicPr>
        <p:blipFill>
          <a:blip r:embed="rId3"/>
          <a:stretch>
            <a:fillRect/>
          </a:stretch>
        </p:blipFill>
        <p:spPr>
          <a:xfrm>
            <a:off x="6167799" y="4667687"/>
            <a:ext cx="669201" cy="418225"/>
          </a:xfrm>
          <a:prstGeom prst="rect">
            <a:avLst/>
          </a:prstGeom>
        </p:spPr>
      </p:pic>
      <p:sp>
        <p:nvSpPr>
          <p:cNvPr id="7" name="TextBox 6"/>
          <p:cNvSpPr txBox="1"/>
          <p:nvPr/>
        </p:nvSpPr>
        <p:spPr>
          <a:xfrm>
            <a:off x="336939" y="7933983"/>
            <a:ext cx="11651861" cy="1256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chemeClr val="tx2"/>
                </a:solidFill>
                <a:effectLst/>
                <a:uFillTx/>
                <a:latin typeface="+mj-lt"/>
                <a:ea typeface="+mj-ea"/>
                <a:cs typeface="+mj-cs"/>
                <a:sym typeface="Helvetica Neue Bold Condensed"/>
              </a:rPr>
              <a:t>Use the </a:t>
            </a:r>
            <a:r>
              <a:rPr kumimoji="0" lang="en-US" sz="2500" b="1" i="0" u="none" strike="noStrike" cap="none" spc="0" normalizeH="0" baseline="0" dirty="0">
                <a:ln>
                  <a:noFill/>
                </a:ln>
                <a:solidFill>
                  <a:schemeClr val="tx2"/>
                </a:solidFill>
                <a:effectLst/>
                <a:uFillTx/>
                <a:latin typeface="+mj-lt"/>
                <a:ea typeface="+mj-ea"/>
                <a:cs typeface="+mj-cs"/>
                <a:sym typeface="Helvetica Neue Bold Condensed"/>
              </a:rPr>
              <a:t>10-digit Card ID #</a:t>
            </a:r>
            <a:r>
              <a:rPr kumimoji="0" lang="en-US" sz="2500" b="1" i="0" u="none" strike="noStrike" cap="none" spc="0" normalizeH="0" dirty="0">
                <a:ln>
                  <a:noFill/>
                </a:ln>
                <a:solidFill>
                  <a:schemeClr val="tx2"/>
                </a:solidFill>
                <a:effectLst/>
                <a:uFillTx/>
                <a:latin typeface="+mj-lt"/>
                <a:ea typeface="+mj-ea"/>
                <a:cs typeface="+mj-cs"/>
                <a:sym typeface="Helvetica Neue Bold Condensed"/>
              </a:rPr>
              <a:t> </a:t>
            </a:r>
            <a:r>
              <a:rPr kumimoji="0" lang="en-US" sz="2500" b="0" i="0" u="none" strike="noStrike" cap="none" spc="0" normalizeH="0" dirty="0">
                <a:ln>
                  <a:noFill/>
                </a:ln>
                <a:solidFill>
                  <a:schemeClr val="tx2"/>
                </a:solidFill>
                <a:effectLst/>
                <a:uFillTx/>
                <a:latin typeface="+mj-lt"/>
                <a:ea typeface="+mj-ea"/>
                <a:cs typeface="+mj-cs"/>
                <a:sym typeface="Helvetica Neue Bold Condensed"/>
              </a:rPr>
              <a:t>provided in your Payment Card Inventory Order request.  </a:t>
            </a:r>
          </a:p>
          <a:p>
            <a:pPr marL="0" marR="0" indent="0" algn="l" defTabSz="584200" rtl="0" fontAlgn="auto" latinLnBrk="0" hangingPunct="0">
              <a:lnSpc>
                <a:spcPct val="100000"/>
              </a:lnSpc>
              <a:spcBef>
                <a:spcPts val="0"/>
              </a:spcBef>
              <a:spcAft>
                <a:spcPts val="0"/>
              </a:spcAft>
              <a:buClrTx/>
              <a:buSzTx/>
              <a:buFontTx/>
              <a:buNone/>
              <a:tabLst/>
            </a:pPr>
            <a:r>
              <a:rPr kumimoji="0" lang="en-US" sz="2500" b="0" i="0" u="none" strike="noStrike" cap="none" spc="0" normalizeH="0" dirty="0">
                <a:ln>
                  <a:noFill/>
                </a:ln>
                <a:solidFill>
                  <a:schemeClr val="tx2"/>
                </a:solidFill>
                <a:effectLst/>
                <a:uFillTx/>
                <a:latin typeface="+mj-lt"/>
                <a:ea typeface="+mj-ea"/>
                <a:cs typeface="+mj-cs"/>
                <a:sym typeface="Helvetica Neue Bold Condensed"/>
              </a:rPr>
              <a:t>This number is also located on the back of each card</a:t>
            </a:r>
            <a:r>
              <a:rPr lang="en-US" sz="2500" dirty="0">
                <a:solidFill>
                  <a:schemeClr val="tx2"/>
                </a:solidFill>
              </a:rPr>
              <a:t>.</a:t>
            </a:r>
            <a:endParaRPr kumimoji="0" lang="en-US" sz="2500" b="0" i="0" u="none" strike="noStrike" cap="none" spc="0" normalizeH="0" baseline="0" dirty="0">
              <a:ln>
                <a:noFill/>
              </a:ln>
              <a:solidFill>
                <a:srgbClr val="558AAB"/>
              </a:solidFill>
              <a:effectLst/>
              <a:uFillTx/>
              <a:latin typeface="+mj-lt"/>
              <a:ea typeface="+mj-ea"/>
              <a:cs typeface="+mj-cs"/>
              <a:sym typeface="Helvetica Neue Bold Condensed"/>
            </a:endParaRPr>
          </a:p>
        </p:txBody>
      </p:sp>
      <p:pic>
        <p:nvPicPr>
          <p:cNvPr id="4" name="Picture 3">
            <a:extLst>
              <a:ext uri="{FF2B5EF4-FFF2-40B4-BE49-F238E27FC236}">
                <a16:creationId xmlns:a16="http://schemas.microsoft.com/office/drawing/2014/main" id="{5A1B8BAB-8BBF-42B2-B328-1BDC1D60BAEC}"/>
              </a:ext>
            </a:extLst>
          </p:cNvPr>
          <p:cNvPicPr>
            <a:picLocks noChangeAspect="1"/>
          </p:cNvPicPr>
          <p:nvPr/>
        </p:nvPicPr>
        <p:blipFill>
          <a:blip r:embed="rId4"/>
          <a:stretch>
            <a:fillRect/>
          </a:stretch>
        </p:blipFill>
        <p:spPr>
          <a:xfrm>
            <a:off x="635000" y="1676400"/>
            <a:ext cx="11506199" cy="5791199"/>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xfrm>
            <a:off x="254000" y="304799"/>
            <a:ext cx="11734800" cy="980769"/>
          </a:xfrm>
          <a:prstGeom prst="rect">
            <a:avLst/>
          </a:prstGeom>
        </p:spPr>
        <p:txBody>
          <a:bodyPr>
            <a:normAutofit/>
          </a:bodyPr>
          <a:lstStyle/>
          <a:p>
            <a:pPr algn="ctr"/>
            <a:r>
              <a:rPr lang="en-US" sz="4800" dirty="0"/>
              <a:t>ARC Voucher Funding Request</a:t>
            </a:r>
            <a:endParaRPr sz="4400" dirty="0">
              <a:solidFill>
                <a:srgbClr val="578BA8"/>
              </a:solidFill>
              <a:latin typeface="Helvetica Neue Thin"/>
              <a:ea typeface="Helvetica Neue Thin"/>
              <a:cs typeface="Helvetica Neue Thin"/>
              <a:sym typeface="Helvetica Neue Thin"/>
            </a:endParaRPr>
          </a:p>
        </p:txBody>
      </p:sp>
      <p:sp>
        <p:nvSpPr>
          <p:cNvPr id="5" name="TextBox 4"/>
          <p:cNvSpPr txBox="1"/>
          <p:nvPr/>
        </p:nvSpPr>
        <p:spPr>
          <a:xfrm>
            <a:off x="406400" y="2763906"/>
            <a:ext cx="4419600" cy="57041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spc="300" dirty="0">
                <a:solidFill>
                  <a:srgbClr val="FFFFFF"/>
                </a:solidFill>
              </a:rPr>
              <a:t>Please enter the following </a:t>
            </a:r>
          </a:p>
          <a:p>
            <a:pPr marL="0" marR="0" indent="0" algn="l" defTabSz="584200" rtl="0" fontAlgn="auto" latinLnBrk="0" hangingPunct="0">
              <a:lnSpc>
                <a:spcPct val="100000"/>
              </a:lnSpc>
              <a:spcBef>
                <a:spcPts val="0"/>
              </a:spcBef>
              <a:spcAft>
                <a:spcPts val="0"/>
              </a:spcAft>
              <a:buClrTx/>
              <a:buSzTx/>
              <a:buFontTx/>
              <a:buNone/>
              <a:tabLst/>
            </a:pPr>
            <a:endParaRPr lang="en-US" sz="2400" spc="300" dirty="0">
              <a:solidFill>
                <a:srgbClr val="FFFFFF"/>
              </a:solidFill>
            </a:endParaRPr>
          </a:p>
          <a:p>
            <a:pPr marL="0" marR="0" indent="0" algn="l" defTabSz="584200" rtl="0" fontAlgn="auto" latinLnBrk="0" hangingPunct="0">
              <a:lnSpc>
                <a:spcPct val="100000"/>
              </a:lnSpc>
              <a:spcBef>
                <a:spcPts val="0"/>
              </a:spcBef>
              <a:spcAft>
                <a:spcPts val="0"/>
              </a:spcAft>
              <a:buClrTx/>
              <a:buSzTx/>
              <a:buFontTx/>
              <a:buNone/>
              <a:tabLst/>
            </a:pPr>
            <a:r>
              <a:rPr lang="en-US" sz="2000" spc="300" dirty="0">
                <a:solidFill>
                  <a:srgbClr val="FFFFFF"/>
                </a:solidFill>
              </a:rPr>
              <a:t>Invoice No:</a:t>
            </a:r>
          </a:p>
          <a:p>
            <a:pPr marL="0" marR="0" indent="0" algn="l" defTabSz="584200" rtl="0" fontAlgn="auto" latinLnBrk="0" hangingPunct="0">
              <a:lnSpc>
                <a:spcPct val="100000"/>
              </a:lnSpc>
              <a:spcBef>
                <a:spcPts val="0"/>
              </a:spcBef>
              <a:spcAft>
                <a:spcPts val="0"/>
              </a:spcAft>
              <a:buClrTx/>
              <a:buSzTx/>
              <a:buFontTx/>
              <a:buNone/>
              <a:tabLst/>
            </a:pPr>
            <a:r>
              <a:rPr lang="en-US" sz="2000" spc="300" dirty="0">
                <a:solidFill>
                  <a:srgbClr val="FFFFFF"/>
                </a:solidFill>
              </a:rPr>
              <a:t>PAY[</a:t>
            </a:r>
            <a:r>
              <a:rPr lang="en-US" sz="2000" spc="300" dirty="0">
                <a:solidFill>
                  <a:srgbClr val="FFFF00"/>
                </a:solidFill>
              </a:rPr>
              <a:t>Department Level</a:t>
            </a:r>
            <a:r>
              <a:rPr lang="en-US" sz="2000" spc="300" dirty="0">
                <a:solidFill>
                  <a:srgbClr val="FFFFFF"/>
                </a:solidFill>
              </a:rPr>
              <a:t>]_###</a:t>
            </a:r>
          </a:p>
          <a:p>
            <a:pPr marL="0" marR="0" indent="0" algn="l" defTabSz="584200" rtl="0" fontAlgn="auto" latinLnBrk="0" hangingPunct="0">
              <a:lnSpc>
                <a:spcPct val="100000"/>
              </a:lnSpc>
              <a:spcBef>
                <a:spcPts val="0"/>
              </a:spcBef>
              <a:spcAft>
                <a:spcPts val="0"/>
              </a:spcAft>
              <a:buClrTx/>
              <a:buSzTx/>
              <a:buFontTx/>
              <a:buNone/>
              <a:tabLst/>
            </a:pPr>
            <a:endParaRPr lang="en-US" sz="2000" spc="300" dirty="0">
              <a:solidFill>
                <a:srgbClr val="FFFFFF"/>
              </a:solidFill>
            </a:endParaRPr>
          </a:p>
          <a:p>
            <a:pPr marL="0" marR="0" indent="0" algn="l" defTabSz="584200" rtl="0" fontAlgn="auto" latinLnBrk="0" hangingPunct="0">
              <a:lnSpc>
                <a:spcPct val="100000"/>
              </a:lnSpc>
              <a:spcBef>
                <a:spcPts val="0"/>
              </a:spcBef>
              <a:spcAft>
                <a:spcPts val="0"/>
              </a:spcAft>
              <a:buClrTx/>
              <a:buSzTx/>
              <a:buFontTx/>
              <a:buNone/>
              <a:tabLst/>
            </a:pPr>
            <a:r>
              <a:rPr lang="en-US" sz="2000" spc="300" dirty="0">
                <a:solidFill>
                  <a:srgbClr val="FFFFFF"/>
                </a:solidFill>
              </a:rPr>
              <a:t>Supplier ID:</a:t>
            </a:r>
            <a:r>
              <a:rPr kumimoji="0" lang="en-US" sz="2000" b="0" i="0" u="none" strike="noStrike" cap="none" spc="300" normalizeH="0" baseline="0" dirty="0">
                <a:ln>
                  <a:noFill/>
                </a:ln>
                <a:solidFill>
                  <a:srgbClr val="FFFFFF"/>
                </a:solidFill>
                <a:effectLst/>
                <a:uFillTx/>
                <a:sym typeface="Helvetica Neue Bold Condensed"/>
              </a:rPr>
              <a:t>:  </a:t>
            </a:r>
          </a:p>
          <a:p>
            <a:pPr marL="0" marR="0" indent="0" algn="l" defTabSz="584200" rtl="0" fontAlgn="auto" latinLnBrk="0" hangingPunct="0">
              <a:lnSpc>
                <a:spcPct val="100000"/>
              </a:lnSpc>
              <a:spcBef>
                <a:spcPts val="0"/>
              </a:spcBef>
              <a:spcAft>
                <a:spcPts val="0"/>
              </a:spcAft>
              <a:buClrTx/>
              <a:buSzTx/>
              <a:buFontTx/>
              <a:buNone/>
              <a:tabLst/>
            </a:pPr>
            <a:r>
              <a:rPr kumimoji="0" lang="en-US" sz="2000" b="0" i="0" u="none" strike="noStrike" cap="none" spc="300" normalizeH="0" baseline="0" dirty="0">
                <a:ln>
                  <a:noFill/>
                </a:ln>
                <a:solidFill>
                  <a:srgbClr val="FFFF00"/>
                </a:solidFill>
                <a:effectLst/>
                <a:uFillTx/>
                <a:sym typeface="Helvetica Neue Bold Condensed"/>
              </a:rPr>
              <a:t>PAYCARDUSB</a:t>
            </a:r>
          </a:p>
          <a:p>
            <a:pPr marL="0" marR="0" indent="0" algn="l" defTabSz="584200" rtl="0" fontAlgn="auto" latinLnBrk="0" hangingPunct="0">
              <a:lnSpc>
                <a:spcPct val="100000"/>
              </a:lnSpc>
              <a:spcBef>
                <a:spcPts val="0"/>
              </a:spcBef>
              <a:spcAft>
                <a:spcPts val="0"/>
              </a:spcAft>
              <a:buClrTx/>
              <a:buSzTx/>
              <a:buFontTx/>
              <a:buNone/>
              <a:tabLst/>
            </a:pPr>
            <a:endParaRPr kumimoji="0" lang="en-US" sz="2000" b="0" i="0" u="none" strike="noStrike" cap="none" spc="300" normalizeH="0" baseline="0" dirty="0">
              <a:ln>
                <a:noFill/>
              </a:ln>
              <a:solidFill>
                <a:srgbClr val="FFFFFF"/>
              </a:solidFill>
              <a:effectLst/>
              <a:uFillTx/>
              <a:sym typeface="Helvetica Neue Bold Condensed"/>
            </a:endParaRPr>
          </a:p>
          <a:p>
            <a:pPr marL="0" marR="0" indent="0" algn="l" defTabSz="584200" rtl="0" fontAlgn="auto" latinLnBrk="0" hangingPunct="0">
              <a:lnSpc>
                <a:spcPct val="100000"/>
              </a:lnSpc>
              <a:spcBef>
                <a:spcPts val="0"/>
              </a:spcBef>
              <a:spcAft>
                <a:spcPts val="0"/>
              </a:spcAft>
              <a:buClrTx/>
              <a:buSzTx/>
              <a:buFontTx/>
              <a:buNone/>
              <a:tabLst/>
            </a:pPr>
            <a:r>
              <a:rPr lang="en-US" sz="2000" spc="300" dirty="0">
                <a:solidFill>
                  <a:srgbClr val="FFFFFF"/>
                </a:solidFill>
              </a:rPr>
              <a:t>Location:  </a:t>
            </a:r>
          </a:p>
          <a:p>
            <a:pPr marL="0" marR="0" indent="0" algn="l" defTabSz="584200" rtl="0" fontAlgn="auto" latinLnBrk="0" hangingPunct="0">
              <a:lnSpc>
                <a:spcPct val="100000"/>
              </a:lnSpc>
              <a:spcBef>
                <a:spcPts val="0"/>
              </a:spcBef>
              <a:spcAft>
                <a:spcPts val="0"/>
              </a:spcAft>
              <a:buClrTx/>
              <a:buSzTx/>
              <a:buFontTx/>
              <a:buNone/>
              <a:tabLst/>
            </a:pPr>
            <a:r>
              <a:rPr lang="en-US" sz="2000" spc="300" dirty="0">
                <a:solidFill>
                  <a:srgbClr val="FFFF00"/>
                </a:solidFill>
              </a:rPr>
              <a:t>WIRE-01</a:t>
            </a:r>
          </a:p>
          <a:p>
            <a:pPr marL="0" marR="0" indent="0" algn="l" defTabSz="584200" rtl="0" fontAlgn="auto" latinLnBrk="0" hangingPunct="0">
              <a:lnSpc>
                <a:spcPct val="100000"/>
              </a:lnSpc>
              <a:spcBef>
                <a:spcPts val="0"/>
              </a:spcBef>
              <a:spcAft>
                <a:spcPts val="0"/>
              </a:spcAft>
              <a:buClrTx/>
              <a:buSzTx/>
              <a:buFontTx/>
              <a:buNone/>
              <a:tabLst/>
            </a:pPr>
            <a:endParaRPr lang="en-US" sz="2000" spc="300" dirty="0">
              <a:solidFill>
                <a:srgbClr val="FFFFFF"/>
              </a:solidFill>
            </a:endParaRPr>
          </a:p>
          <a:p>
            <a:pPr marL="0" marR="0" indent="0" algn="l" defTabSz="584200" rtl="0" fontAlgn="auto" latinLnBrk="0" hangingPunct="0">
              <a:lnSpc>
                <a:spcPct val="100000"/>
              </a:lnSpc>
              <a:spcBef>
                <a:spcPts val="0"/>
              </a:spcBef>
              <a:spcAft>
                <a:spcPts val="0"/>
              </a:spcAft>
              <a:buClrTx/>
              <a:buSzTx/>
              <a:buFontTx/>
              <a:buNone/>
              <a:tabLst/>
            </a:pPr>
            <a:r>
              <a:rPr kumimoji="0" lang="en-US" sz="2000" b="0" i="0" u="none" strike="noStrike" cap="none" spc="300" normalizeH="0" baseline="0" dirty="0">
                <a:ln>
                  <a:noFill/>
                </a:ln>
                <a:solidFill>
                  <a:srgbClr val="FFFFFF"/>
                </a:solidFill>
                <a:effectLst/>
                <a:uFillTx/>
                <a:sym typeface="Helvetica Neue Bold Condensed"/>
              </a:rPr>
              <a:t>Voucher</a:t>
            </a:r>
            <a:r>
              <a:rPr kumimoji="0" lang="en-US" sz="2000" b="0" i="0" u="none" strike="noStrike" cap="none" spc="300" normalizeH="0" dirty="0">
                <a:ln>
                  <a:noFill/>
                </a:ln>
                <a:solidFill>
                  <a:srgbClr val="FFFFFF"/>
                </a:solidFill>
                <a:effectLst/>
                <a:uFillTx/>
                <a:sym typeface="Helvetica Neue Bold Condensed"/>
              </a:rPr>
              <a:t> Type:  </a:t>
            </a:r>
          </a:p>
          <a:p>
            <a:pPr marL="0" marR="0" indent="0" algn="l" defTabSz="584200" rtl="0" fontAlgn="auto" latinLnBrk="0" hangingPunct="0">
              <a:lnSpc>
                <a:spcPct val="100000"/>
              </a:lnSpc>
              <a:spcBef>
                <a:spcPts val="0"/>
              </a:spcBef>
              <a:spcAft>
                <a:spcPts val="0"/>
              </a:spcAft>
              <a:buClrTx/>
              <a:buSzTx/>
              <a:buFontTx/>
              <a:buNone/>
              <a:tabLst/>
            </a:pPr>
            <a:r>
              <a:rPr kumimoji="0" lang="en-US" sz="2000" b="0" i="0" u="none" strike="noStrike" cap="none" spc="300" normalizeH="0" dirty="0" err="1">
                <a:ln>
                  <a:noFill/>
                </a:ln>
                <a:solidFill>
                  <a:srgbClr val="FFFF00"/>
                </a:solidFill>
                <a:effectLst/>
                <a:uFillTx/>
                <a:sym typeface="Helvetica Neue Bold Condensed"/>
              </a:rPr>
              <a:t>Paycard</a:t>
            </a:r>
            <a:endParaRPr kumimoji="0" lang="en-US" sz="2000" b="0" i="0" u="none" strike="noStrike" cap="none" spc="300" normalizeH="0" dirty="0">
              <a:ln>
                <a:noFill/>
              </a:ln>
              <a:solidFill>
                <a:srgbClr val="FFFF00"/>
              </a:solidFill>
              <a:effectLst/>
              <a:uFillTx/>
              <a:sym typeface="Helvetica Neue Bold Condensed"/>
            </a:endParaRPr>
          </a:p>
          <a:p>
            <a:pPr marL="0" marR="0" indent="0" algn="l" defTabSz="584200" rtl="0" fontAlgn="auto" latinLnBrk="0" hangingPunct="0">
              <a:lnSpc>
                <a:spcPct val="100000"/>
              </a:lnSpc>
              <a:spcBef>
                <a:spcPts val="0"/>
              </a:spcBef>
              <a:spcAft>
                <a:spcPts val="0"/>
              </a:spcAft>
              <a:buClrTx/>
              <a:buSzTx/>
              <a:buFontTx/>
              <a:buNone/>
              <a:tabLst/>
            </a:pPr>
            <a:endParaRPr lang="en-US" sz="2000" spc="300" baseline="0" dirty="0">
              <a:solidFill>
                <a:srgbClr val="FFFFFF"/>
              </a:solidFill>
            </a:endParaRPr>
          </a:p>
          <a:p>
            <a:pPr marL="0" marR="0" indent="0" algn="l" defTabSz="584200" rtl="0" fontAlgn="auto" latinLnBrk="0" hangingPunct="0">
              <a:lnSpc>
                <a:spcPct val="100000"/>
              </a:lnSpc>
              <a:spcBef>
                <a:spcPts val="0"/>
              </a:spcBef>
              <a:spcAft>
                <a:spcPts val="0"/>
              </a:spcAft>
              <a:buClrTx/>
              <a:buSzTx/>
              <a:buFontTx/>
              <a:buNone/>
              <a:tabLst/>
            </a:pPr>
            <a:endParaRPr kumimoji="0" lang="en-US" sz="2000" b="0" i="0" u="none" strike="noStrike" cap="none" spc="300" normalizeH="0" baseline="0" dirty="0">
              <a:ln>
                <a:noFill/>
              </a:ln>
              <a:solidFill>
                <a:srgbClr val="FFFFFF"/>
              </a:solidFill>
              <a:effectLst/>
              <a:uFillTx/>
              <a:sym typeface="Helvetica Neue Bold Condensed"/>
            </a:endParaRPr>
          </a:p>
        </p:txBody>
      </p:sp>
      <p:sp>
        <p:nvSpPr>
          <p:cNvPr id="6" name="TextBox 5"/>
          <p:cNvSpPr txBox="1"/>
          <p:nvPr/>
        </p:nvSpPr>
        <p:spPr>
          <a:xfrm>
            <a:off x="254000" y="8801060"/>
            <a:ext cx="1249680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2800" i="1" dirty="0"/>
              <a:t>Note:  Be sure to </a:t>
            </a:r>
            <a:r>
              <a:rPr kumimoji="0" lang="en-US" sz="2800" b="0" i="1" u="none" strike="noStrike" cap="none" spc="0" normalizeH="0" baseline="0" dirty="0">
                <a:ln>
                  <a:noFill/>
                </a:ln>
                <a:solidFill>
                  <a:srgbClr val="558AAB"/>
                </a:solidFill>
                <a:effectLst/>
                <a:uFillTx/>
                <a:latin typeface="+mj-lt"/>
                <a:ea typeface="+mj-ea"/>
                <a:cs typeface="+mj-cs"/>
                <a:sym typeface="Helvetica Neue Bold Condensed"/>
              </a:rPr>
              <a:t>note</a:t>
            </a:r>
            <a:r>
              <a:rPr kumimoji="0" lang="en-US" sz="2800" b="0" i="1" u="none" strike="noStrike" cap="none" spc="0" normalizeH="0" dirty="0">
                <a:ln>
                  <a:noFill/>
                </a:ln>
                <a:solidFill>
                  <a:srgbClr val="558AAB"/>
                </a:solidFill>
                <a:effectLst/>
                <a:uFillTx/>
                <a:latin typeface="+mj-lt"/>
                <a:ea typeface="+mj-ea"/>
                <a:cs typeface="+mj-cs"/>
                <a:sym typeface="Helvetica Neue Bold Condensed"/>
              </a:rPr>
              <a:t> the voucher number on the PayCard Load Form.</a:t>
            </a:r>
            <a:endParaRPr kumimoji="0" lang="en-US" sz="2800" b="0" i="1" u="none" strike="noStrike" cap="none" spc="0" normalizeH="0" baseline="0" dirty="0">
              <a:ln>
                <a:noFill/>
              </a:ln>
              <a:solidFill>
                <a:srgbClr val="558AAB"/>
              </a:solidFill>
              <a:effectLst/>
              <a:uFillTx/>
              <a:latin typeface="+mj-lt"/>
              <a:ea typeface="+mj-ea"/>
              <a:cs typeface="+mj-cs"/>
              <a:sym typeface="Helvetica Neue Bold Condensed"/>
            </a:endParaRPr>
          </a:p>
        </p:txBody>
      </p:sp>
      <p:pic>
        <p:nvPicPr>
          <p:cNvPr id="3" name="Picture 2">
            <a:extLst>
              <a:ext uri="{FF2B5EF4-FFF2-40B4-BE49-F238E27FC236}">
                <a16:creationId xmlns:a16="http://schemas.microsoft.com/office/drawing/2014/main" id="{B3BCDB77-9D0C-407E-BFA9-0ED750EC4141}"/>
              </a:ext>
            </a:extLst>
          </p:cNvPr>
          <p:cNvPicPr>
            <a:picLocks noChangeAspect="1"/>
          </p:cNvPicPr>
          <p:nvPr/>
        </p:nvPicPr>
        <p:blipFill>
          <a:blip r:embed="rId3"/>
          <a:stretch>
            <a:fillRect/>
          </a:stretch>
        </p:blipFill>
        <p:spPr>
          <a:xfrm>
            <a:off x="5130800" y="2167521"/>
            <a:ext cx="7315200" cy="6300510"/>
          </a:xfrm>
          <a:prstGeom prst="rect">
            <a:avLst/>
          </a:prstGeom>
        </p:spPr>
      </p:pic>
    </p:spTree>
    <p:extLst>
      <p:ext uri="{BB962C8B-B14F-4D97-AF65-F5344CB8AC3E}">
        <p14:creationId xmlns:p14="http://schemas.microsoft.com/office/powerpoint/2010/main" val="100937688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xfrm>
            <a:off x="330200" y="304800"/>
            <a:ext cx="11734800" cy="914400"/>
          </a:xfrm>
          <a:prstGeom prst="rect">
            <a:avLst/>
          </a:prstGeom>
        </p:spPr>
        <p:txBody>
          <a:bodyPr>
            <a:normAutofit/>
          </a:bodyPr>
          <a:lstStyle/>
          <a:p>
            <a:pPr algn="ctr"/>
            <a:r>
              <a:rPr lang="en-US" sz="4800" dirty="0"/>
              <a:t>Reconcile inventory</a:t>
            </a:r>
            <a:endParaRPr sz="4800" dirty="0">
              <a:solidFill>
                <a:srgbClr val="578BA8"/>
              </a:solidFill>
              <a:latin typeface="Helvetica Neue Thin"/>
              <a:ea typeface="Helvetica Neue Thin"/>
              <a:cs typeface="Helvetica Neue Thin"/>
              <a:sym typeface="Helvetica Neue Thin"/>
            </a:endParaRPr>
          </a:p>
        </p:txBody>
      </p:sp>
      <p:sp>
        <p:nvSpPr>
          <p:cNvPr id="5" name="Shape 179"/>
          <p:cNvSpPr>
            <a:spLocks noGrp="1"/>
          </p:cNvSpPr>
          <p:nvPr>
            <p:ph type="body" sz="quarter" idx="1"/>
          </p:nvPr>
        </p:nvSpPr>
        <p:spPr>
          <a:xfrm>
            <a:off x="330200" y="2133600"/>
            <a:ext cx="5943600" cy="7315200"/>
          </a:xfrm>
          <a:prstGeom prst="rect">
            <a:avLst/>
          </a:prstGeom>
        </p:spPr>
        <p:txBody>
          <a:bodyPr>
            <a:normAutofit/>
          </a:bodyPr>
          <a:lstStyle>
            <a:lvl1pPr defTabSz="448055">
              <a:defRPr sz="3136" cap="none">
                <a:solidFill>
                  <a:srgbClr val="DCDEE0"/>
                </a:solidFill>
                <a:latin typeface="+mn-lt"/>
                <a:ea typeface="+mn-ea"/>
                <a:cs typeface="+mn-cs"/>
                <a:sym typeface="Helvetica Neue Light"/>
              </a:defRPr>
            </a:lvl1pPr>
          </a:lstStyle>
          <a:p>
            <a:r>
              <a:rPr lang="en-US" sz="4400" dirty="0"/>
              <a:t>Prior to issuing new cards, please email the following:</a:t>
            </a:r>
          </a:p>
          <a:p>
            <a:endParaRPr lang="en-US" sz="4000" dirty="0"/>
          </a:p>
          <a:p>
            <a:pPr marL="571500" indent="-571500">
              <a:buFont typeface="Arial" panose="020B0604020202020204" pitchFamily="34" charset="0"/>
              <a:buChar char="•"/>
            </a:pPr>
            <a:r>
              <a:rPr lang="en-US" sz="4000" dirty="0"/>
              <a:t>A signed and completed Inventory Reconciliation form</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Backup for each card issued</a:t>
            </a:r>
            <a:endParaRPr sz="4000" dirty="0"/>
          </a:p>
        </p:txBody>
      </p:sp>
      <p:pic>
        <p:nvPicPr>
          <p:cNvPr id="3" name="Picture 2">
            <a:extLst>
              <a:ext uri="{FF2B5EF4-FFF2-40B4-BE49-F238E27FC236}">
                <a16:creationId xmlns:a16="http://schemas.microsoft.com/office/drawing/2014/main" id="{BF825B9E-F0B3-4BBE-BD1A-2178880EBFAC}"/>
              </a:ext>
            </a:extLst>
          </p:cNvPr>
          <p:cNvPicPr>
            <a:picLocks noChangeAspect="1"/>
          </p:cNvPicPr>
          <p:nvPr/>
        </p:nvPicPr>
        <p:blipFill>
          <a:blip r:embed="rId3"/>
          <a:stretch>
            <a:fillRect/>
          </a:stretch>
        </p:blipFill>
        <p:spPr>
          <a:xfrm>
            <a:off x="6261100" y="1676400"/>
            <a:ext cx="6382641" cy="7467600"/>
          </a:xfrm>
          <a:prstGeom prst="rect">
            <a:avLst/>
          </a:prstGeom>
        </p:spPr>
      </p:pic>
    </p:spTree>
    <p:extLst>
      <p:ext uri="{BB962C8B-B14F-4D97-AF65-F5344CB8AC3E}">
        <p14:creationId xmlns:p14="http://schemas.microsoft.com/office/powerpoint/2010/main" val="169022446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xfrm>
            <a:off x="330200" y="304800"/>
            <a:ext cx="11734800" cy="838200"/>
          </a:xfrm>
          <a:prstGeom prst="rect">
            <a:avLst/>
          </a:prstGeom>
        </p:spPr>
        <p:txBody>
          <a:bodyPr>
            <a:normAutofit fontScale="90000"/>
          </a:bodyPr>
          <a:lstStyle/>
          <a:p>
            <a:pPr algn="ctr"/>
            <a:r>
              <a:rPr lang="en-US" sz="5400" dirty="0"/>
              <a:t>PayCard Reminders</a:t>
            </a:r>
            <a:endParaRPr sz="5400" dirty="0">
              <a:solidFill>
                <a:srgbClr val="578BA8"/>
              </a:solidFill>
              <a:latin typeface="Helvetica Neue Thin"/>
              <a:ea typeface="Helvetica Neue Thin"/>
              <a:cs typeface="Helvetica Neue Thin"/>
              <a:sym typeface="Helvetica Neue Thin"/>
            </a:endParaRPr>
          </a:p>
        </p:txBody>
      </p:sp>
      <p:sp>
        <p:nvSpPr>
          <p:cNvPr id="5" name="Shape 179"/>
          <p:cNvSpPr>
            <a:spLocks noGrp="1"/>
          </p:cNvSpPr>
          <p:nvPr>
            <p:ph type="body" sz="quarter" idx="1"/>
          </p:nvPr>
        </p:nvSpPr>
        <p:spPr>
          <a:xfrm>
            <a:off x="330200" y="1143000"/>
            <a:ext cx="12420600" cy="8328883"/>
          </a:xfrm>
          <a:prstGeom prst="rect">
            <a:avLst/>
          </a:prstGeom>
        </p:spPr>
        <p:txBody>
          <a:bodyPr>
            <a:normAutofit fontScale="85000" lnSpcReduction="20000"/>
          </a:bodyPr>
          <a:lstStyle>
            <a:lvl1pPr defTabSz="448055">
              <a:defRPr sz="3136" cap="none">
                <a:solidFill>
                  <a:srgbClr val="DCDEE0"/>
                </a:solidFill>
                <a:latin typeface="+mn-lt"/>
                <a:ea typeface="+mn-ea"/>
                <a:cs typeface="+mn-cs"/>
                <a:sym typeface="Helvetica Neue Light"/>
              </a:defRPr>
            </a:lvl1pPr>
          </a:lstStyle>
          <a:p>
            <a:pPr marL="914400" indent="-914400">
              <a:buAutoNum type="arabicPeriod"/>
            </a:pPr>
            <a:endParaRPr lang="en-US" sz="3600" dirty="0"/>
          </a:p>
          <a:p>
            <a:pPr marL="914400" indent="-914400">
              <a:buAutoNum type="arabicPeriod"/>
            </a:pPr>
            <a:r>
              <a:rPr lang="en-US" sz="2300" dirty="0">
                <a:latin typeface="Calibri" panose="020F0502020204030204" pitchFamily="34" charset="0"/>
                <a:ea typeface="Calibri" panose="020F0502020204030204" pitchFamily="34" charset="0"/>
                <a:cs typeface="Calibri" panose="020F0502020204030204" pitchFamily="34" charset="0"/>
              </a:rPr>
              <a:t>Only </a:t>
            </a:r>
            <a:r>
              <a:rPr lang="en-US" sz="2400" dirty="0">
                <a:latin typeface="Calibri" panose="020F0502020204030204" pitchFamily="34" charset="0"/>
                <a:ea typeface="Calibri" panose="020F0502020204030204" pitchFamily="34" charset="0"/>
                <a:cs typeface="Calibri" panose="020F0502020204030204" pitchFamily="34" charset="0"/>
              </a:rPr>
              <a:t>fund the cards when they will be needed.  Do not fund cards in advance.  Note:  Once a card has been funded, we are unable to return the funds back to the University. </a:t>
            </a:r>
          </a:p>
          <a:p>
            <a:pPr marL="914400" indent="-914400">
              <a:buAutoNum type="arabicPeriod"/>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914400" indent="-914400">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Rewards card cost is $1.50.  The Rewards Card Fee is allocated to the chartstring details provided on the ServiceNow inventory request.  The fees will be allocated to this chartstring at the time the card inventory is ordered.</a:t>
            </a:r>
          </a:p>
          <a:p>
            <a:pPr marL="914400" indent="-914400">
              <a:buAutoNum type="arabicPeriod"/>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914400" indent="-914400">
              <a:buFontTx/>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The cards funding amounts are:  Maximum funding for both Focus and Rewards is $600.  Minimums funding  amounts are $1 for Focus and $10 for Rewards </a:t>
            </a:r>
          </a:p>
          <a:p>
            <a:pPr marL="914400" indent="-914400">
              <a:buAutoNum type="arabicPeriod"/>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914400" indent="-914400">
              <a:buAutoNum type="arabicPeriod"/>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914400" indent="-914400">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The Rewards card window envelope will include an ATTMID #, which will be provided on the Inventory order confirmation spreadsheet, along with the Card ID.  This ATTMID number is linked to the Card ID which is required on the Funding Load form.  </a:t>
            </a:r>
          </a:p>
          <a:p>
            <a:pPr marL="914400" indent="-914400">
              <a:buAutoNum type="arabicPeriod"/>
            </a:pPr>
            <a:endParaRPr lang="en-US" sz="2300" i="1" dirty="0">
              <a:latin typeface="Calibri" panose="020F0502020204030204" pitchFamily="34" charset="0"/>
              <a:ea typeface="Calibri" panose="020F0502020204030204" pitchFamily="34" charset="0"/>
              <a:cs typeface="Calibri" panose="020F0502020204030204" pitchFamily="34" charset="0"/>
            </a:endParaRPr>
          </a:p>
          <a:p>
            <a:pPr marL="914400" indent="-914400">
              <a:buAutoNum type="arabicPeriod"/>
            </a:pPr>
            <a:r>
              <a:rPr lang="en-US" sz="2300" i="1" dirty="0">
                <a:latin typeface="Calibri" panose="020F0502020204030204" pitchFamily="34" charset="0"/>
                <a:ea typeface="Calibri" panose="020F0502020204030204" pitchFamily="34" charset="0"/>
                <a:cs typeface="Calibri" panose="020F0502020204030204" pitchFamily="34" charset="0"/>
              </a:rPr>
              <a:t>The Focus Card window envelope will provide the Card ID which the last 7 digits are used to populate the Funding Load form.  The Card ID is the last 7 digits</a:t>
            </a:r>
          </a:p>
          <a:p>
            <a:pPr marL="914400" indent="-914400">
              <a:buAutoNum type="arabicPeriod"/>
            </a:pPr>
            <a:endParaRPr lang="en-US" sz="2300" dirty="0">
              <a:latin typeface="Calibri" panose="020F0502020204030204" pitchFamily="34" charset="0"/>
              <a:ea typeface="Calibri" panose="020F0502020204030204" pitchFamily="34" charset="0"/>
              <a:cs typeface="Calibri" panose="020F0502020204030204" pitchFamily="34" charset="0"/>
            </a:endParaRPr>
          </a:p>
          <a:p>
            <a:pPr marL="914400" indent="-914400">
              <a:buAutoNum type="arabicPeriod"/>
            </a:pPr>
            <a:r>
              <a:rPr lang="en-US" sz="2300" dirty="0">
                <a:latin typeface="Calibri" panose="020F0502020204030204" pitchFamily="34" charset="0"/>
                <a:ea typeface="Calibri" panose="020F0502020204030204" pitchFamily="34" charset="0"/>
                <a:cs typeface="Calibri" panose="020F0502020204030204" pitchFamily="34" charset="0"/>
              </a:rPr>
              <a:t>PayCards should only be used for IRB approved compensation for study subject participants.</a:t>
            </a:r>
          </a:p>
          <a:p>
            <a:pPr marL="914400" indent="-914400">
              <a:buAutoNum type="arabicPeriod"/>
            </a:pPr>
            <a:endParaRPr lang="en-US" sz="2300" dirty="0">
              <a:latin typeface="Calibri" panose="020F0502020204030204" pitchFamily="34" charset="0"/>
              <a:ea typeface="Calibri" panose="020F0502020204030204" pitchFamily="34" charset="0"/>
              <a:cs typeface="Calibri" panose="020F0502020204030204" pitchFamily="34" charset="0"/>
            </a:endParaRPr>
          </a:p>
          <a:p>
            <a:pPr marL="914400" indent="-914400">
              <a:buFontTx/>
              <a:buAutoNum type="arabicPeriod"/>
            </a:pPr>
            <a:r>
              <a:rPr lang="en-US" sz="2300" dirty="0">
                <a:latin typeface="Calibri" panose="020F0502020204030204" pitchFamily="34" charset="0"/>
                <a:ea typeface="Calibri" panose="020F0502020204030204" pitchFamily="34" charset="0"/>
                <a:cs typeface="Calibri" panose="020F0502020204030204" pitchFamily="34" charset="0"/>
              </a:rPr>
              <a:t>The Card# ID which is the unique card identifier, is also noted on the back of the physical card.  The last 4 digits of the card are not required. </a:t>
            </a:r>
          </a:p>
          <a:p>
            <a:pPr marL="914400" indent="-914400">
              <a:buFontTx/>
              <a:buAutoNum type="arabicPeriod"/>
            </a:pPr>
            <a:endParaRPr lang="en-US" sz="2300" dirty="0">
              <a:latin typeface="Calibri" panose="020F0502020204030204" pitchFamily="34" charset="0"/>
              <a:ea typeface="Calibri" panose="020F0502020204030204" pitchFamily="34" charset="0"/>
              <a:cs typeface="Calibri" panose="020F0502020204030204" pitchFamily="34" charset="0"/>
            </a:endParaRPr>
          </a:p>
          <a:p>
            <a:pPr marL="914400" indent="-914400">
              <a:buAutoNum type="arabicPeriod"/>
            </a:pPr>
            <a:r>
              <a:rPr lang="en-US" sz="2300" dirty="0">
                <a:latin typeface="Calibri" panose="020F0502020204030204" pitchFamily="34" charset="0"/>
                <a:ea typeface="Calibri" panose="020F0502020204030204" pitchFamily="34" charset="0"/>
                <a:cs typeface="Calibri" panose="020F0502020204030204" pitchFamily="34" charset="0"/>
              </a:rPr>
              <a:t>Be sure to monitor/track the Department Inventory, to prevent Expired Card funding. </a:t>
            </a:r>
            <a:r>
              <a:rPr lang="en-US" sz="2300" i="1" dirty="0">
                <a:latin typeface="Calibri" panose="020F0502020204030204" pitchFamily="34" charset="0"/>
                <a:ea typeface="Calibri" panose="020F0502020204030204" pitchFamily="34" charset="0"/>
                <a:cs typeface="Calibri" panose="020F0502020204030204" pitchFamily="34" charset="0"/>
              </a:rPr>
              <a:t>Note: Department should only have cards needed within the month to prevent Unused funded cards</a:t>
            </a:r>
            <a:r>
              <a:rPr lang="en-US" sz="2300" dirty="0">
                <a:latin typeface="Calibri" panose="020F0502020204030204" pitchFamily="34" charset="0"/>
                <a:ea typeface="Calibri" panose="020F0502020204030204" pitchFamily="34" charset="0"/>
                <a:cs typeface="Calibri" panose="020F0502020204030204" pitchFamily="34" charset="0"/>
              </a:rPr>
              <a:t>.</a:t>
            </a:r>
          </a:p>
          <a:p>
            <a:pPr marL="914400" indent="-914400">
              <a:buAutoNum type="arabicPeriod"/>
            </a:pPr>
            <a:endParaRPr lang="en-US" sz="2300" dirty="0">
              <a:latin typeface="Calibri" panose="020F0502020204030204" pitchFamily="34" charset="0"/>
              <a:ea typeface="Calibri" panose="020F0502020204030204" pitchFamily="34" charset="0"/>
              <a:cs typeface="Calibri" panose="020F0502020204030204" pitchFamily="34" charset="0"/>
            </a:endParaRPr>
          </a:p>
          <a:p>
            <a:pPr marL="914400" indent="-914400">
              <a:buAutoNum type="arabicPeriod"/>
            </a:pPr>
            <a:r>
              <a:rPr lang="en-US" sz="2300" dirty="0">
                <a:latin typeface="Calibri" panose="020F0502020204030204" pitchFamily="34" charset="0"/>
                <a:ea typeface="Calibri" panose="020F0502020204030204" pitchFamily="34" charset="0"/>
                <a:cs typeface="Calibri" panose="020F0502020204030204" pitchFamily="34" charset="0"/>
              </a:rPr>
              <a:t>Audit requires that each card funding will need to be captured with a supporting document to Acknowledgement of receipt of funds - signed/initialed by the subject. </a:t>
            </a:r>
          </a:p>
          <a:p>
            <a:pPr marL="914400" indent="-914400">
              <a:buAutoNum type="arabicPeriod"/>
            </a:pPr>
            <a:endParaRPr lang="en-US" sz="2300" dirty="0">
              <a:latin typeface="Calibri" panose="020F0502020204030204" pitchFamily="34" charset="0"/>
              <a:ea typeface="Calibri" panose="020F0502020204030204" pitchFamily="34" charset="0"/>
              <a:cs typeface="Calibri" panose="020F0502020204030204" pitchFamily="34" charset="0"/>
            </a:endParaRPr>
          </a:p>
          <a:p>
            <a:pPr marL="914400" indent="-914400">
              <a:buAutoNum type="arabicPeriod"/>
            </a:pPr>
            <a:r>
              <a:rPr lang="en-US" sz="2300" dirty="0">
                <a:latin typeface="Calibri" panose="020F0502020204030204" pitchFamily="34" charset="0"/>
                <a:ea typeface="Calibri" panose="020F0502020204030204" pitchFamily="34" charset="0"/>
                <a:cs typeface="Calibri" panose="020F0502020204030204" pitchFamily="34" charset="0"/>
              </a:rPr>
              <a:t>Always upload an excel Load form document with the AP Voucher support.  If an excel is not included, the voucher will be returned.</a:t>
            </a:r>
          </a:p>
          <a:p>
            <a:pPr marL="914400" indent="-914400">
              <a:buAutoNum type="arabicPeriod"/>
            </a:pPr>
            <a:endParaRPr lang="en-US" sz="23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553112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xfrm>
            <a:off x="330200" y="304800"/>
            <a:ext cx="11734800" cy="838200"/>
          </a:xfrm>
          <a:prstGeom prst="rect">
            <a:avLst/>
          </a:prstGeom>
        </p:spPr>
        <p:txBody>
          <a:bodyPr>
            <a:normAutofit fontScale="90000"/>
          </a:bodyPr>
          <a:lstStyle/>
          <a:p>
            <a:pPr algn="ctr"/>
            <a:r>
              <a:rPr lang="en-US" sz="5400" dirty="0"/>
              <a:t>PayCard Reminders (</a:t>
            </a:r>
            <a:r>
              <a:rPr lang="en-US" sz="2700" dirty="0" err="1"/>
              <a:t>con’t</a:t>
            </a:r>
            <a:r>
              <a:rPr lang="en-US" sz="5400" dirty="0"/>
              <a:t>)</a:t>
            </a:r>
            <a:endParaRPr sz="5400" dirty="0">
              <a:solidFill>
                <a:srgbClr val="578BA8"/>
              </a:solidFill>
              <a:latin typeface="Helvetica Neue Thin"/>
              <a:ea typeface="Helvetica Neue Thin"/>
              <a:cs typeface="Helvetica Neue Thin"/>
              <a:sym typeface="Helvetica Neue Thin"/>
            </a:endParaRPr>
          </a:p>
        </p:txBody>
      </p:sp>
      <p:sp>
        <p:nvSpPr>
          <p:cNvPr id="5" name="Shape 179"/>
          <p:cNvSpPr>
            <a:spLocks noGrp="1"/>
          </p:cNvSpPr>
          <p:nvPr>
            <p:ph type="body" sz="quarter" idx="1"/>
          </p:nvPr>
        </p:nvSpPr>
        <p:spPr>
          <a:xfrm>
            <a:off x="330200" y="1143000"/>
            <a:ext cx="12420600" cy="8328883"/>
          </a:xfrm>
          <a:prstGeom prst="rect">
            <a:avLst/>
          </a:prstGeom>
        </p:spPr>
        <p:txBody>
          <a:bodyPr>
            <a:normAutofit/>
          </a:bodyPr>
          <a:lstStyle>
            <a:lvl1pPr defTabSz="448055">
              <a:defRPr sz="3136" cap="none">
                <a:solidFill>
                  <a:srgbClr val="DCDEE0"/>
                </a:solidFill>
                <a:latin typeface="+mn-lt"/>
                <a:ea typeface="+mn-ea"/>
                <a:cs typeface="+mn-cs"/>
                <a:sym typeface="Helvetica Neue Light"/>
              </a:defRPr>
            </a:lvl1pPr>
          </a:lstStyle>
          <a:p>
            <a:pPr marL="914400" indent="-914400">
              <a:buAutoNum type="arabicPeriod"/>
            </a:pPr>
            <a:endParaRPr lang="en-US" sz="3600" dirty="0"/>
          </a:p>
          <a:p>
            <a:pPr marL="914400" indent="-914400">
              <a:buFont typeface="+mj-lt"/>
              <a:buAutoNum type="arabicPeriod" startAt="8"/>
            </a:pPr>
            <a:r>
              <a:rPr lang="en-US" sz="2300" dirty="0">
                <a:latin typeface="Calibri" panose="020F0502020204030204" pitchFamily="34" charset="0"/>
                <a:ea typeface="Calibri" panose="020F0502020204030204" pitchFamily="34" charset="0"/>
                <a:cs typeface="Calibri" panose="020F0502020204030204" pitchFamily="34" charset="0"/>
              </a:rPr>
              <a:t>Do not modify the PayCard Loading form format, except to add lines for additional funding.  If the format of the load form is changed, we will return, to obtain the format as required for the bank upload.  </a:t>
            </a:r>
          </a:p>
          <a:p>
            <a:pPr marL="914400" indent="-914400">
              <a:buAutoNum type="arabicPeriod" startAt="8"/>
            </a:pPr>
            <a:endParaRPr lang="en-US" sz="2300" dirty="0">
              <a:latin typeface="Calibri" panose="020F0502020204030204" pitchFamily="34" charset="0"/>
              <a:ea typeface="Calibri" panose="020F0502020204030204" pitchFamily="34" charset="0"/>
              <a:cs typeface="Calibri" panose="020F0502020204030204" pitchFamily="34" charset="0"/>
            </a:endParaRPr>
          </a:p>
          <a:p>
            <a:pPr marL="914400" indent="-914400">
              <a:buAutoNum type="arabicPeriod" startAt="8"/>
            </a:pPr>
            <a:r>
              <a:rPr lang="en-US" sz="2300" dirty="0">
                <a:latin typeface="Calibri" panose="020F0502020204030204" pitchFamily="34" charset="0"/>
                <a:ea typeface="Calibri" panose="020F0502020204030204" pitchFamily="34" charset="0"/>
                <a:cs typeface="Calibri" panose="020F0502020204030204" pitchFamily="34" charset="0"/>
              </a:rPr>
              <a:t>A new load from should be created with every voucher request, we do not recommend re-using a load form</a:t>
            </a:r>
          </a:p>
          <a:p>
            <a:pPr marL="914400" indent="-914400">
              <a:buAutoNum type="arabicPeriod" startAt="8"/>
            </a:pPr>
            <a:endParaRPr lang="en-US" sz="2300" dirty="0">
              <a:latin typeface="Calibri" panose="020F0502020204030204" pitchFamily="34" charset="0"/>
              <a:ea typeface="Calibri" panose="020F0502020204030204" pitchFamily="34" charset="0"/>
              <a:cs typeface="Calibri" panose="020F0502020204030204" pitchFamily="34" charset="0"/>
            </a:endParaRPr>
          </a:p>
          <a:p>
            <a:pPr marL="914400" indent="-914400">
              <a:buAutoNum type="arabicPeriod" startAt="8"/>
            </a:pPr>
            <a:r>
              <a:rPr lang="en-US" sz="2300" dirty="0">
                <a:latin typeface="Calibri" panose="020F0502020204030204" pitchFamily="34" charset="0"/>
                <a:ea typeface="Calibri" panose="020F0502020204030204" pitchFamily="34" charset="0"/>
                <a:cs typeface="Calibri" panose="020F0502020204030204" pitchFamily="34" charset="0"/>
              </a:rPr>
              <a:t>Focus Blue(Reloadable) cards should only be listed once on a PayCard Load form.  Do not enter multiple loads for the same recipient on the same PayCard Load Form.  </a:t>
            </a:r>
          </a:p>
          <a:p>
            <a:pPr marL="914400" indent="-914400">
              <a:buAutoNum type="arabicPeriod" startAt="8"/>
            </a:pPr>
            <a:endParaRPr lang="en-US" sz="2300" dirty="0">
              <a:latin typeface="Calibri" panose="020F0502020204030204" pitchFamily="34" charset="0"/>
              <a:ea typeface="Calibri" panose="020F0502020204030204" pitchFamily="34" charset="0"/>
              <a:cs typeface="Calibri" panose="020F0502020204030204" pitchFamily="34" charset="0"/>
            </a:endParaRPr>
          </a:p>
          <a:p>
            <a:pPr marL="914400" indent="-914400">
              <a:buAutoNum type="arabicPeriod" startAt="8"/>
            </a:pPr>
            <a:r>
              <a:rPr lang="en-US" sz="2300" dirty="0">
                <a:latin typeface="Calibri" panose="020F0502020204030204" pitchFamily="34" charset="0"/>
                <a:ea typeface="Calibri" panose="020F0502020204030204" pitchFamily="34" charset="0"/>
                <a:cs typeface="Calibri" panose="020F0502020204030204" pitchFamily="34" charset="0"/>
              </a:rPr>
              <a:t>To improve efficiency, we recommend submitting one PayCard Load form per day, which includes all the card recipients and required funding.</a:t>
            </a:r>
          </a:p>
          <a:p>
            <a:pPr marL="914400" indent="-914400">
              <a:buAutoNum type="arabicPeriod" startAt="8"/>
            </a:pPr>
            <a:endParaRPr lang="en-US" sz="2300" dirty="0">
              <a:latin typeface="Calibri" panose="020F0502020204030204" pitchFamily="34" charset="0"/>
              <a:ea typeface="Calibri" panose="020F0502020204030204" pitchFamily="34" charset="0"/>
              <a:cs typeface="Calibri" panose="020F0502020204030204" pitchFamily="34" charset="0"/>
            </a:endParaRPr>
          </a:p>
          <a:p>
            <a:pPr marL="914400" indent="-914400">
              <a:buFontTx/>
              <a:buAutoNum type="arabicPeriod" startAt="8"/>
            </a:pPr>
            <a:r>
              <a:rPr lang="en-US" sz="2300" dirty="0">
                <a:latin typeface="Calibri" panose="020F0502020204030204" pitchFamily="34" charset="0"/>
                <a:ea typeface="Calibri" panose="020F0502020204030204" pitchFamily="34" charset="0"/>
                <a:cs typeface="Calibri" panose="020F0502020204030204" pitchFamily="34" charset="0"/>
              </a:rPr>
              <a:t>Each Department create an alias email for PayCard, i.e., </a:t>
            </a:r>
            <a:r>
              <a:rPr lang="en-US" sz="2300" dirty="0">
                <a:solidFill>
                  <a:srgbClr val="FFFF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cudeptpaycards@columbia.edu</a:t>
            </a:r>
            <a:r>
              <a:rPr lang="en-US" sz="2300" dirty="0">
                <a:latin typeface="Calibri" panose="020F0502020204030204" pitchFamily="34" charset="0"/>
                <a:ea typeface="Calibri" panose="020F0502020204030204" pitchFamily="34" charset="0"/>
                <a:cs typeface="Calibri" panose="020F0502020204030204" pitchFamily="34" charset="0"/>
              </a:rPr>
              <a:t>.  This will ensure that the email is provided to all departmental PayCard users within the Department.</a:t>
            </a:r>
          </a:p>
          <a:p>
            <a:pPr marL="914400" indent="-914400">
              <a:buAutoNum type="arabicPeriod" startAt="8"/>
            </a:pPr>
            <a:endParaRPr lang="en-US" sz="2300" dirty="0">
              <a:latin typeface="Calibri" panose="020F0502020204030204" pitchFamily="34" charset="0"/>
              <a:ea typeface="Calibri" panose="020F0502020204030204" pitchFamily="34" charset="0"/>
              <a:cs typeface="Calibri" panose="020F0502020204030204" pitchFamily="34" charset="0"/>
            </a:endParaRPr>
          </a:p>
          <a:p>
            <a:pPr marL="914400" indent="-914400">
              <a:buAutoNum type="arabicPeriod" startAt="8"/>
            </a:pPr>
            <a:endParaRPr sz="4000" dirty="0"/>
          </a:p>
        </p:txBody>
      </p:sp>
    </p:spTree>
    <p:extLst>
      <p:ext uri="{BB962C8B-B14F-4D97-AF65-F5344CB8AC3E}">
        <p14:creationId xmlns:p14="http://schemas.microsoft.com/office/powerpoint/2010/main" val="350690432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xfrm>
            <a:off x="1422400" y="520700"/>
            <a:ext cx="10541000" cy="850900"/>
          </a:xfrm>
          <a:prstGeom prst="rect">
            <a:avLst/>
          </a:prstGeom>
        </p:spPr>
        <p:txBody>
          <a:bodyPr>
            <a:normAutofit/>
          </a:bodyPr>
          <a:lstStyle/>
          <a:p>
            <a:pPr algn="ctr"/>
            <a:r>
              <a:rPr lang="en-US" sz="4900" dirty="0">
                <a:solidFill>
                  <a:srgbClr val="FFFFFF"/>
                </a:solidFill>
                <a:latin typeface="Helvetica Neue Thin"/>
                <a:ea typeface="Helvetica Neue Thin"/>
                <a:cs typeface="Helvetica Neue Thin"/>
                <a:sym typeface="Helvetica Neue Thin"/>
              </a:rPr>
              <a:t>Getting Help</a:t>
            </a:r>
            <a:endParaRPr sz="4900" dirty="0">
              <a:solidFill>
                <a:srgbClr val="FFFFFF"/>
              </a:solidFill>
              <a:latin typeface="Helvetica Neue Thin"/>
              <a:ea typeface="Helvetica Neue Thin"/>
              <a:cs typeface="Helvetica Neue Thin"/>
              <a:sym typeface="Helvetica Neue Thin"/>
            </a:endParaRPr>
          </a:p>
        </p:txBody>
      </p:sp>
      <p:sp>
        <p:nvSpPr>
          <p:cNvPr id="5" name="Shape 179"/>
          <p:cNvSpPr>
            <a:spLocks noGrp="1"/>
          </p:cNvSpPr>
          <p:nvPr>
            <p:ph type="body" sz="quarter" idx="1"/>
          </p:nvPr>
        </p:nvSpPr>
        <p:spPr>
          <a:xfrm>
            <a:off x="1422400" y="1371600"/>
            <a:ext cx="10541000" cy="7861300"/>
          </a:xfrm>
          <a:prstGeom prst="rect">
            <a:avLst/>
          </a:prstGeom>
        </p:spPr>
        <p:txBody>
          <a:bodyPr>
            <a:normAutofit/>
          </a:bodyPr>
          <a:lstStyle>
            <a:lvl1pPr defTabSz="448055">
              <a:defRPr sz="3136" cap="none">
                <a:solidFill>
                  <a:srgbClr val="DCDEE0"/>
                </a:solidFill>
                <a:latin typeface="+mn-lt"/>
                <a:ea typeface="+mn-ea"/>
                <a:cs typeface="+mn-cs"/>
                <a:sym typeface="Helvetica Neue Light"/>
              </a:defRPr>
            </a:lvl1pPr>
          </a:lstStyle>
          <a:p>
            <a:endParaRPr lang="en-US" sz="4000" dirty="0"/>
          </a:p>
          <a:p>
            <a:r>
              <a:rPr lang="en-US" sz="4000" dirty="0"/>
              <a:t>For assistance with any questions about the PayCard </a:t>
            </a:r>
            <a:r>
              <a:rPr lang="en-US" sz="4400" dirty="0"/>
              <a:t>:</a:t>
            </a:r>
          </a:p>
          <a:p>
            <a:endParaRPr lang="en-US" sz="4400" dirty="0"/>
          </a:p>
          <a:p>
            <a:r>
              <a:rPr lang="en-US" sz="3600" dirty="0"/>
              <a:t>Visit Columbia Finance PayCard page:  </a:t>
            </a:r>
            <a:r>
              <a:rPr lang="en-US" sz="3600" dirty="0">
                <a:solidFill>
                  <a:srgbClr val="0070C0"/>
                </a:solidFill>
                <a:hlinkClick r:id="rId3">
                  <a:extLst>
                    <a:ext uri="{A12FA001-AC4F-418D-AE19-62706E023703}">
                      <ahyp:hlinkClr xmlns:ahyp="http://schemas.microsoft.com/office/drawing/2018/hyperlinkcolor" val="tx"/>
                    </a:ext>
                  </a:extLst>
                </a:hlinkClick>
              </a:rPr>
              <a:t>https://www.finance.columbia.edu/content/purchase-using-pay-card-human-subjects</a:t>
            </a:r>
            <a:endParaRPr lang="en-US" sz="3600" dirty="0">
              <a:solidFill>
                <a:srgbClr val="0070C0"/>
              </a:solidFill>
            </a:endParaRPr>
          </a:p>
          <a:p>
            <a:r>
              <a:rPr lang="en-US" sz="4400" dirty="0"/>
              <a:t>	</a:t>
            </a:r>
          </a:p>
          <a:p>
            <a:r>
              <a:rPr lang="en-US" sz="3600" dirty="0"/>
              <a:t>Email:  paycardteam@columbia.edu</a:t>
            </a:r>
          </a:p>
          <a:p>
            <a:r>
              <a:rPr lang="en-US" sz="3600" dirty="0"/>
              <a:t>	</a:t>
            </a:r>
          </a:p>
          <a:p>
            <a:r>
              <a:rPr lang="en-US" sz="3600" dirty="0"/>
              <a:t>Or, visit the Finance Service Center at :  </a:t>
            </a:r>
            <a:r>
              <a:rPr lang="en-US" sz="3600" dirty="0">
                <a:solidFill>
                  <a:srgbClr val="0070C0"/>
                </a:solidFill>
                <a:hlinkClick r:id="rId4">
                  <a:extLst>
                    <a:ext uri="{A12FA001-AC4F-418D-AE19-62706E023703}">
                      <ahyp:hlinkClr xmlns:ahyp="http://schemas.microsoft.com/office/drawing/2018/hyperlinkcolor" val="tx"/>
                    </a:ext>
                  </a:extLst>
                </a:hlinkClick>
              </a:rPr>
              <a:t>https://www.finance.columbia.edu/content/finance-service-center</a:t>
            </a:r>
            <a:endParaRPr lang="en-US" sz="4000" dirty="0">
              <a:solidFill>
                <a:srgbClr val="0070C0"/>
              </a:solidFill>
            </a:endParaRPr>
          </a:p>
          <a:p>
            <a:endParaRPr lang="en-US" sz="4000" dirty="0"/>
          </a:p>
          <a:p>
            <a:endParaRPr sz="4000" dirty="0"/>
          </a:p>
        </p:txBody>
      </p:sp>
    </p:spTree>
    <p:extLst>
      <p:ext uri="{BB962C8B-B14F-4D97-AF65-F5344CB8AC3E}">
        <p14:creationId xmlns:p14="http://schemas.microsoft.com/office/powerpoint/2010/main" val="12994138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xfrm>
            <a:off x="482600" y="368300"/>
            <a:ext cx="5892800" cy="2679700"/>
          </a:xfrm>
          <a:prstGeom prst="rect">
            <a:avLst/>
          </a:prstGeom>
        </p:spPr>
        <p:txBody>
          <a:bodyPr/>
          <a:lstStyle/>
          <a:p>
            <a:r>
              <a:rPr dirty="0" err="1"/>
              <a:t>paycard</a:t>
            </a:r>
            <a:r>
              <a:rPr dirty="0"/>
              <a:t> program </a:t>
            </a:r>
            <a:br>
              <a:rPr sz="4800" dirty="0">
                <a:solidFill>
                  <a:srgbClr val="578BA8"/>
                </a:solidFill>
                <a:latin typeface="+mn-lt"/>
                <a:ea typeface="+mn-ea"/>
                <a:cs typeface="+mn-cs"/>
                <a:sym typeface="Helvetica Neue Light"/>
              </a:rPr>
            </a:br>
            <a:r>
              <a:rPr sz="4800" dirty="0">
                <a:solidFill>
                  <a:srgbClr val="578BA8"/>
                </a:solidFill>
                <a:latin typeface="Helvetica Neue Thin"/>
                <a:ea typeface="Helvetica Neue Thin"/>
                <a:cs typeface="Helvetica Neue Thin"/>
                <a:sym typeface="Helvetica Neue Thin"/>
              </a:rPr>
              <a:t>benefits</a:t>
            </a:r>
          </a:p>
        </p:txBody>
      </p:sp>
      <p:sp>
        <p:nvSpPr>
          <p:cNvPr id="173" name="Shape 173"/>
          <p:cNvSpPr>
            <a:spLocks noGrp="1"/>
          </p:cNvSpPr>
          <p:nvPr>
            <p:ph type="body" sz="quarter" idx="1"/>
          </p:nvPr>
        </p:nvSpPr>
        <p:spPr>
          <a:xfrm>
            <a:off x="482600" y="3124200"/>
            <a:ext cx="5892800" cy="5943600"/>
          </a:xfrm>
          <a:prstGeom prst="rect">
            <a:avLst/>
          </a:prstGeom>
        </p:spPr>
        <p:txBody>
          <a:bodyPr>
            <a:normAutofit/>
          </a:bodyPr>
          <a:lstStyle/>
          <a:p>
            <a:pPr>
              <a:lnSpc>
                <a:spcPct val="90000"/>
              </a:lnSpc>
              <a:buSzPct val="100000"/>
              <a:defRPr sz="2500" cap="none">
                <a:solidFill>
                  <a:srgbClr val="DCDEE0"/>
                </a:solidFill>
                <a:latin typeface="+mn-lt"/>
                <a:ea typeface="+mn-ea"/>
                <a:cs typeface="+mn-cs"/>
                <a:sym typeface="Helvetica Neue Light"/>
              </a:defRPr>
            </a:pPr>
            <a:r>
              <a:rPr dirty="0"/>
              <a:t>The PayCard Program is designed to </a:t>
            </a:r>
            <a:r>
              <a:rPr lang="en-US" dirty="0"/>
              <a:t>facilitate compensation or reimbursements that departments may need to make, such as for clinical trial participants. It also, reduces or eliminates the need for petty cash or paper checks</a:t>
            </a:r>
          </a:p>
          <a:p>
            <a:pPr>
              <a:lnSpc>
                <a:spcPct val="90000"/>
              </a:lnSpc>
              <a:buSzPct val="100000"/>
              <a:defRPr sz="2500" cap="none">
                <a:solidFill>
                  <a:srgbClr val="DCDEE0"/>
                </a:solidFill>
                <a:latin typeface="+mn-lt"/>
                <a:ea typeface="+mn-ea"/>
                <a:cs typeface="+mn-cs"/>
                <a:sym typeface="Helvetica Neue Light"/>
              </a:defRPr>
            </a:pPr>
            <a:endParaRPr lang="en-US" dirty="0"/>
          </a:p>
          <a:p>
            <a:pPr>
              <a:lnSpc>
                <a:spcPct val="90000"/>
              </a:lnSpc>
              <a:buSzPct val="100000"/>
              <a:defRPr sz="2500" cap="none">
                <a:solidFill>
                  <a:srgbClr val="DCDEE0"/>
                </a:solidFill>
                <a:latin typeface="+mn-lt"/>
                <a:ea typeface="+mn-ea"/>
                <a:cs typeface="+mn-cs"/>
                <a:sym typeface="Helvetica Neue Light"/>
              </a:defRPr>
            </a:pPr>
            <a:r>
              <a:rPr lang="en-US" dirty="0"/>
              <a:t>U.S. Bank provides two types of pre-paid cards to the University:</a:t>
            </a:r>
          </a:p>
          <a:p>
            <a:pPr marL="342900" lvl="4" indent="-342900">
              <a:lnSpc>
                <a:spcPct val="90000"/>
              </a:lnSpc>
              <a:buSzPct val="100000"/>
              <a:buFont typeface="Wingdings" panose="05000000000000000000" pitchFamily="2" charset="2"/>
              <a:buChar char="Ø"/>
              <a:defRPr sz="2500" cap="none">
                <a:solidFill>
                  <a:srgbClr val="DCDEE0"/>
                </a:solidFill>
                <a:latin typeface="+mn-lt"/>
                <a:ea typeface="+mn-ea"/>
                <a:cs typeface="+mn-cs"/>
                <a:sym typeface="Helvetica Neue Light"/>
              </a:defRPr>
            </a:pPr>
            <a:endParaRPr lang="en-US" dirty="0"/>
          </a:p>
          <a:p>
            <a:pPr marL="342900" lvl="4" indent="-342900">
              <a:lnSpc>
                <a:spcPct val="90000"/>
              </a:lnSpc>
              <a:buSzPct val="100000"/>
              <a:buFont typeface="Wingdings" panose="05000000000000000000" pitchFamily="2" charset="2"/>
              <a:buChar char="Ø"/>
              <a:defRPr sz="2500" cap="none">
                <a:solidFill>
                  <a:srgbClr val="DCDEE0"/>
                </a:solidFill>
                <a:latin typeface="+mn-lt"/>
                <a:ea typeface="+mn-ea"/>
                <a:cs typeface="+mn-cs"/>
                <a:sym typeface="Helvetica Neue Light"/>
              </a:defRPr>
            </a:pPr>
            <a:r>
              <a:rPr lang="en-US" dirty="0"/>
              <a:t>The Focus Card is reloadable, must be registered to a specific participant, and provides cash access</a:t>
            </a:r>
          </a:p>
          <a:p>
            <a:pPr marL="342900" lvl="4" indent="-342900">
              <a:lnSpc>
                <a:spcPct val="90000"/>
              </a:lnSpc>
              <a:buSzPct val="100000"/>
              <a:buFont typeface="Wingdings" panose="05000000000000000000" pitchFamily="2" charset="2"/>
              <a:buChar char="Ø"/>
              <a:defRPr sz="2500" cap="none">
                <a:solidFill>
                  <a:srgbClr val="DCDEE0"/>
                </a:solidFill>
                <a:latin typeface="+mn-lt"/>
                <a:ea typeface="+mn-ea"/>
                <a:cs typeface="+mn-cs"/>
                <a:sym typeface="Helvetica Neue Light"/>
              </a:defRPr>
            </a:pPr>
            <a:endParaRPr lang="en-US" dirty="0"/>
          </a:p>
          <a:p>
            <a:pPr marL="342900" indent="-342900">
              <a:lnSpc>
                <a:spcPct val="90000"/>
              </a:lnSpc>
              <a:buSzPct val="100000"/>
              <a:buFont typeface="Wingdings" panose="05000000000000000000" pitchFamily="2" charset="2"/>
              <a:buChar char="Ø"/>
              <a:defRPr sz="2500" cap="none">
                <a:solidFill>
                  <a:srgbClr val="DCDEE0"/>
                </a:solidFill>
                <a:latin typeface="+mn-lt"/>
                <a:ea typeface="+mn-ea"/>
                <a:cs typeface="+mn-cs"/>
                <a:sym typeface="Helvetica Neue Light"/>
              </a:defRPr>
            </a:pPr>
            <a:r>
              <a:rPr lang="en-US" dirty="0"/>
              <a:t>The Rewards Card is not reloadable, provides for cardholder anonymity, and does not provide access to cash</a:t>
            </a:r>
          </a:p>
          <a:p>
            <a:pPr marL="342900" indent="-342900">
              <a:lnSpc>
                <a:spcPct val="90000"/>
              </a:lnSpc>
              <a:buSzPct val="100000"/>
              <a:buFont typeface="Wingdings" panose="05000000000000000000" pitchFamily="2" charset="2"/>
              <a:buChar char="Ø"/>
              <a:defRPr sz="2500" cap="none">
                <a:solidFill>
                  <a:srgbClr val="DCDEE0"/>
                </a:solidFill>
                <a:latin typeface="+mn-lt"/>
                <a:ea typeface="+mn-ea"/>
                <a:cs typeface="+mn-cs"/>
                <a:sym typeface="Helvetica Neue Light"/>
              </a:defRPr>
            </a:pPr>
            <a:endParaRPr dirty="0"/>
          </a:p>
        </p:txBody>
      </p:sp>
      <p:grpSp>
        <p:nvGrpSpPr>
          <p:cNvPr id="176" name="Group 176"/>
          <p:cNvGrpSpPr/>
          <p:nvPr/>
        </p:nvGrpSpPr>
        <p:grpSpPr>
          <a:xfrm>
            <a:off x="6578601" y="304800"/>
            <a:ext cx="6142567" cy="9144000"/>
            <a:chOff x="0" y="0"/>
            <a:chExt cx="6142566" cy="9144000"/>
          </a:xfrm>
        </p:grpSpPr>
        <p:pic>
          <p:nvPicPr>
            <p:cNvPr id="175" name="iStock-519387305.jpg"/>
            <p:cNvPicPr>
              <a:picLocks noChangeAspect="1"/>
            </p:cNvPicPr>
            <p:nvPr/>
          </p:nvPicPr>
          <p:blipFill>
            <a:blip r:embed="rId3"/>
            <a:stretch>
              <a:fillRect/>
            </a:stretch>
          </p:blipFill>
          <p:spPr>
            <a:xfrm>
              <a:off x="76200" y="63500"/>
              <a:ext cx="6002867" cy="9004300"/>
            </a:xfrm>
            <a:prstGeom prst="rect">
              <a:avLst/>
            </a:prstGeom>
            <a:ln>
              <a:noFill/>
            </a:ln>
            <a:effectLst/>
          </p:spPr>
        </p:pic>
        <p:pic>
          <p:nvPicPr>
            <p:cNvPr id="174" name="Picture 173"/>
            <p:cNvPicPr>
              <a:picLocks/>
            </p:cNvPicPr>
            <p:nvPr/>
          </p:nvPicPr>
          <p:blipFill>
            <a:blip r:embed="rId4"/>
            <a:stretch>
              <a:fillRect/>
            </a:stretch>
          </p:blipFill>
          <p:spPr>
            <a:xfrm>
              <a:off x="0" y="0"/>
              <a:ext cx="6142567" cy="9144000"/>
            </a:xfrm>
            <a:prstGeom prst="rect">
              <a:avLst/>
            </a:prstGeom>
            <a:effectLst/>
          </p:spPr>
        </p:pic>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xfrm>
            <a:off x="1041400" y="457199"/>
            <a:ext cx="5334000" cy="3048001"/>
          </a:xfrm>
          <a:prstGeom prst="rect">
            <a:avLst/>
          </a:prstGeom>
        </p:spPr>
        <p:txBody>
          <a:bodyPr/>
          <a:lstStyle/>
          <a:p>
            <a:r>
              <a:rPr dirty="0" err="1"/>
              <a:t>paycard</a:t>
            </a:r>
            <a:r>
              <a:rPr dirty="0"/>
              <a:t> program </a:t>
            </a:r>
            <a:br>
              <a:rPr sz="4800" dirty="0">
                <a:solidFill>
                  <a:srgbClr val="578BA8"/>
                </a:solidFill>
                <a:latin typeface="+mn-lt"/>
                <a:ea typeface="+mn-ea"/>
                <a:cs typeface="+mn-cs"/>
                <a:sym typeface="Helvetica Neue Light"/>
              </a:rPr>
            </a:br>
            <a:r>
              <a:rPr lang="en-US" sz="4800" dirty="0">
                <a:solidFill>
                  <a:srgbClr val="578BA8"/>
                </a:solidFill>
                <a:latin typeface="+mn-lt"/>
                <a:ea typeface="+mn-ea"/>
                <a:cs typeface="+mn-cs"/>
                <a:sym typeface="Helvetica Neue Light"/>
              </a:rPr>
              <a:t>(</a:t>
            </a:r>
            <a:r>
              <a:rPr sz="4800" dirty="0">
                <a:solidFill>
                  <a:srgbClr val="578BA8"/>
                </a:solidFill>
                <a:latin typeface="Helvetica Neue Thin"/>
                <a:ea typeface="Helvetica Neue Thin"/>
                <a:cs typeface="Helvetica Neue Thin"/>
                <a:sym typeface="Helvetica Neue Thin"/>
              </a:rPr>
              <a:t>How it works</a:t>
            </a:r>
            <a:r>
              <a:rPr lang="en-US" sz="4800" dirty="0">
                <a:solidFill>
                  <a:srgbClr val="578BA8"/>
                </a:solidFill>
                <a:latin typeface="Helvetica Neue Thin"/>
                <a:ea typeface="Helvetica Neue Thin"/>
                <a:cs typeface="Helvetica Neue Thin"/>
                <a:sym typeface="Helvetica Neue Thin"/>
              </a:rPr>
              <a:t>)</a:t>
            </a:r>
            <a:endParaRPr sz="4800" dirty="0">
              <a:solidFill>
                <a:srgbClr val="578BA8"/>
              </a:solidFill>
              <a:latin typeface="Helvetica Neue Thin"/>
              <a:ea typeface="Helvetica Neue Thin"/>
              <a:cs typeface="Helvetica Neue Thin"/>
              <a:sym typeface="Helvetica Neue Thin"/>
            </a:endParaRPr>
          </a:p>
        </p:txBody>
      </p:sp>
      <p:sp>
        <p:nvSpPr>
          <p:cNvPr id="179" name="Shape 179"/>
          <p:cNvSpPr>
            <a:spLocks noGrp="1"/>
          </p:cNvSpPr>
          <p:nvPr>
            <p:ph type="body" sz="quarter" idx="1"/>
          </p:nvPr>
        </p:nvSpPr>
        <p:spPr>
          <a:xfrm>
            <a:off x="1041400" y="3962400"/>
            <a:ext cx="11328400" cy="4953000"/>
          </a:xfrm>
          <a:prstGeom prst="rect">
            <a:avLst/>
          </a:prstGeom>
        </p:spPr>
        <p:txBody>
          <a:bodyPr>
            <a:normAutofit lnSpcReduction="10000"/>
          </a:bodyPr>
          <a:lstStyle>
            <a:lvl1pPr defTabSz="448055">
              <a:defRPr sz="3136" cap="none">
                <a:solidFill>
                  <a:srgbClr val="DCDEE0"/>
                </a:solidFill>
                <a:latin typeface="+mn-lt"/>
                <a:ea typeface="+mn-ea"/>
                <a:cs typeface="+mn-cs"/>
                <a:sym typeface="Helvetica Neue Light"/>
              </a:defRPr>
            </a:lvl1pPr>
          </a:lstStyle>
          <a:p>
            <a:pPr marL="457200" indent="-457200">
              <a:buFont typeface="Wingdings" panose="05000000000000000000" pitchFamily="2" charset="2"/>
              <a:buChar char="Ø"/>
            </a:pPr>
            <a:r>
              <a:rPr lang="en-US" dirty="0"/>
              <a:t>Departments complete and submit the ServiceNow request form to the P-Card Team to order card inventory for delivery and provide a chartstring to allocate any per-card fees.</a:t>
            </a:r>
          </a:p>
          <a:p>
            <a:endParaRPr lang="en-US" dirty="0"/>
          </a:p>
          <a:p>
            <a:pPr marL="457200" indent="-457200">
              <a:buFont typeface="Wingdings" panose="05000000000000000000" pitchFamily="2" charset="2"/>
              <a:buChar char="Ø"/>
            </a:pPr>
            <a:r>
              <a:rPr lang="en-US" dirty="0"/>
              <a:t>Departments submit Card Reconciliation, Card Inventory, and Card Funding Request Forms to the P-Card Team and initiate an AP Voucher in ARC to account for the expense and bank funding activity.</a:t>
            </a:r>
          </a:p>
          <a:p>
            <a:endParaRPr lang="en-US" dirty="0"/>
          </a:p>
          <a:p>
            <a:pPr marL="457200" indent="-457200">
              <a:buFont typeface="Wingdings" panose="05000000000000000000" pitchFamily="2" charset="2"/>
              <a:buChar char="Ø"/>
            </a:pPr>
            <a:r>
              <a:rPr lang="en-US" dirty="0"/>
              <a:t>The P-Card Team uses U.S. Bank’s systems to order card stock and fund the cards.</a:t>
            </a:r>
          </a:p>
          <a:p>
            <a:pPr marL="457200" indent="-457200">
              <a:buFont typeface="Arial" panose="020B0604020202020204" pitchFamily="34" charset="0"/>
              <a:buChar char="•"/>
            </a:pPr>
            <a:endParaRPr dirty="0"/>
          </a:p>
        </p:txBody>
      </p:sp>
      <p:grpSp>
        <p:nvGrpSpPr>
          <p:cNvPr id="185" name="Group 185"/>
          <p:cNvGrpSpPr/>
          <p:nvPr/>
        </p:nvGrpSpPr>
        <p:grpSpPr>
          <a:xfrm>
            <a:off x="6558240" y="592617"/>
            <a:ext cx="6087587" cy="3217383"/>
            <a:chOff x="0" y="0"/>
            <a:chExt cx="6087586" cy="4104957"/>
          </a:xfrm>
        </p:grpSpPr>
        <p:pic>
          <p:nvPicPr>
            <p:cNvPr id="184" name="iStock-487418477.jpg"/>
            <p:cNvPicPr>
              <a:picLocks noChangeAspect="1"/>
            </p:cNvPicPr>
            <p:nvPr/>
          </p:nvPicPr>
          <p:blipFill>
            <a:blip r:embed="rId3"/>
            <a:stretch>
              <a:fillRect/>
            </a:stretch>
          </p:blipFill>
          <p:spPr>
            <a:xfrm>
              <a:off x="76200" y="63500"/>
              <a:ext cx="5947887" cy="3965258"/>
            </a:xfrm>
            <a:prstGeom prst="rect">
              <a:avLst/>
            </a:prstGeom>
            <a:ln>
              <a:noFill/>
            </a:ln>
            <a:effectLst/>
          </p:spPr>
        </p:pic>
        <p:pic>
          <p:nvPicPr>
            <p:cNvPr id="183" name="Picture 182"/>
            <p:cNvPicPr>
              <a:picLocks/>
            </p:cNvPicPr>
            <p:nvPr/>
          </p:nvPicPr>
          <p:blipFill>
            <a:blip r:embed="rId4"/>
            <a:stretch>
              <a:fillRect/>
            </a:stretch>
          </p:blipFill>
          <p:spPr>
            <a:xfrm>
              <a:off x="0" y="0"/>
              <a:ext cx="6087587" cy="4104958"/>
            </a:xfrm>
            <a:prstGeom prst="rect">
              <a:avLst/>
            </a:prstGeom>
            <a:effectLst/>
          </p:spPr>
        </p:pic>
      </p:gr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F2C2C9-74EF-4AB1-9CCF-AA7D7BAA628B}"/>
              </a:ext>
            </a:extLst>
          </p:cNvPr>
          <p:cNvSpPr>
            <a:spLocks noGrp="1"/>
          </p:cNvSpPr>
          <p:nvPr>
            <p:ph type="title"/>
          </p:nvPr>
        </p:nvSpPr>
        <p:spPr>
          <a:xfrm>
            <a:off x="895774" y="990601"/>
            <a:ext cx="11216640" cy="990599"/>
          </a:xfrm>
        </p:spPr>
        <p:txBody>
          <a:bodyPr>
            <a:normAutofit/>
          </a:bodyPr>
          <a:lstStyle/>
          <a:p>
            <a:r>
              <a:rPr lang="en-US" dirty="0"/>
              <a:t>U.S. Bank Card Focus vs. Rewards Comparison</a:t>
            </a:r>
          </a:p>
        </p:txBody>
      </p:sp>
      <p:sp>
        <p:nvSpPr>
          <p:cNvPr id="8" name="Text Placeholder 7">
            <a:extLst>
              <a:ext uri="{FF2B5EF4-FFF2-40B4-BE49-F238E27FC236}">
                <a16:creationId xmlns:a16="http://schemas.microsoft.com/office/drawing/2014/main" id="{D55BF7F0-808C-4F8E-BB60-79E1EF082477}"/>
              </a:ext>
            </a:extLst>
          </p:cNvPr>
          <p:cNvSpPr>
            <a:spLocks noGrp="1"/>
          </p:cNvSpPr>
          <p:nvPr>
            <p:ph type="body" idx="1"/>
          </p:nvPr>
        </p:nvSpPr>
        <p:spPr>
          <a:xfrm>
            <a:off x="895775" y="2635580"/>
            <a:ext cx="5501639" cy="379876"/>
          </a:xfrm>
        </p:spPr>
        <p:txBody>
          <a:bodyPr>
            <a:normAutofit fontScale="92500" lnSpcReduction="20000"/>
          </a:bodyPr>
          <a:lstStyle/>
          <a:p>
            <a:r>
              <a:rPr lang="en-US" u="sng" dirty="0"/>
              <a:t>Focus (Reloadable</a:t>
            </a:r>
            <a:r>
              <a:rPr lang="en-US" dirty="0"/>
              <a:t>)			</a:t>
            </a:r>
          </a:p>
        </p:txBody>
      </p:sp>
      <p:sp>
        <p:nvSpPr>
          <p:cNvPr id="9" name="Content Placeholder 8">
            <a:extLst>
              <a:ext uri="{FF2B5EF4-FFF2-40B4-BE49-F238E27FC236}">
                <a16:creationId xmlns:a16="http://schemas.microsoft.com/office/drawing/2014/main" id="{F6B876AB-7DFC-4E67-A9C4-5856E591866D}"/>
              </a:ext>
            </a:extLst>
          </p:cNvPr>
          <p:cNvSpPr>
            <a:spLocks noGrp="1"/>
          </p:cNvSpPr>
          <p:nvPr>
            <p:ph sz="half" idx="2"/>
          </p:nvPr>
        </p:nvSpPr>
        <p:spPr>
          <a:xfrm>
            <a:off x="895775" y="2998803"/>
            <a:ext cx="5501639" cy="5523618"/>
          </a:xfrm>
        </p:spPr>
        <p:txBody>
          <a:bodyPr>
            <a:normAutofit fontScale="70000" lnSpcReduction="20000"/>
          </a:bodyPr>
          <a:lstStyle/>
          <a:p>
            <a:pPr marL="0" indent="0">
              <a:buNone/>
            </a:pPr>
            <a:r>
              <a:rPr lang="en-US" sz="2773" dirty="0"/>
              <a:t>Anonymous: </a:t>
            </a:r>
            <a:r>
              <a:rPr lang="en-US" sz="2773" b="1" dirty="0"/>
              <a:t>No</a:t>
            </a:r>
          </a:p>
          <a:p>
            <a:pPr marL="0" indent="0">
              <a:buNone/>
            </a:pPr>
            <a:r>
              <a:rPr lang="en-US" sz="2773" dirty="0"/>
              <a:t>Cash Access: </a:t>
            </a:r>
            <a:r>
              <a:rPr lang="en-US" sz="2773" b="1" dirty="0"/>
              <a:t>Yes</a:t>
            </a:r>
          </a:p>
          <a:p>
            <a:pPr marL="0" indent="0">
              <a:buNone/>
            </a:pPr>
            <a:r>
              <a:rPr lang="en-US" sz="2773" dirty="0"/>
              <a:t>International Usage: </a:t>
            </a:r>
            <a:r>
              <a:rPr lang="en-US" sz="2773" b="1" dirty="0"/>
              <a:t>Yes</a:t>
            </a:r>
          </a:p>
          <a:p>
            <a:pPr marL="0" indent="0">
              <a:buNone/>
            </a:pPr>
            <a:r>
              <a:rPr lang="en-US" sz="2773" dirty="0"/>
              <a:t>MAX Load limit: </a:t>
            </a:r>
            <a:r>
              <a:rPr lang="en-US" sz="2773" b="1" dirty="0"/>
              <a:t>$600 </a:t>
            </a:r>
          </a:p>
          <a:p>
            <a:pPr marL="0" indent="0">
              <a:buNone/>
            </a:pPr>
            <a:r>
              <a:rPr lang="en-US" sz="2700" dirty="0"/>
              <a:t>MIN Load Limit:  </a:t>
            </a:r>
            <a:r>
              <a:rPr lang="en-US" sz="2700" b="1" dirty="0"/>
              <a:t>$1</a:t>
            </a:r>
          </a:p>
          <a:p>
            <a:pPr marL="0" indent="0">
              <a:buNone/>
            </a:pPr>
            <a:r>
              <a:rPr lang="en-US" sz="2773" dirty="0"/>
              <a:t>Reloadable: </a:t>
            </a:r>
            <a:r>
              <a:rPr lang="en-US" sz="2773" b="1" dirty="0"/>
              <a:t>Yes</a:t>
            </a:r>
          </a:p>
          <a:p>
            <a:pPr marL="0" indent="0">
              <a:buNone/>
            </a:pPr>
            <a:r>
              <a:rPr lang="en-US" sz="2773" dirty="0"/>
              <a:t>Card Expiration: </a:t>
            </a:r>
            <a:r>
              <a:rPr lang="en-US" sz="2773" b="1" dirty="0"/>
              <a:t>36 Months</a:t>
            </a:r>
          </a:p>
          <a:p>
            <a:pPr marL="0" indent="0">
              <a:buNone/>
            </a:pPr>
            <a:r>
              <a:rPr lang="en-US" sz="2773" dirty="0"/>
              <a:t>Multiple Cards Per Participant: </a:t>
            </a:r>
            <a:r>
              <a:rPr lang="en-US" sz="2773" b="1" dirty="0"/>
              <a:t>Yes</a:t>
            </a:r>
          </a:p>
          <a:p>
            <a:pPr marL="0" indent="0">
              <a:buNone/>
            </a:pPr>
            <a:r>
              <a:rPr lang="en-US" sz="2773" dirty="0"/>
              <a:t>Pre-loadable At Time Of Order: </a:t>
            </a:r>
            <a:r>
              <a:rPr lang="en-US" sz="2773" b="1" dirty="0"/>
              <a:t>No</a:t>
            </a:r>
          </a:p>
          <a:p>
            <a:pPr marL="0" indent="0">
              <a:buNone/>
            </a:pPr>
            <a:r>
              <a:rPr lang="en-US" sz="2773" dirty="0"/>
              <a:t>Per Card Cost: </a:t>
            </a:r>
            <a:r>
              <a:rPr lang="en-US" sz="2773" b="1" dirty="0"/>
              <a:t>No Cost</a:t>
            </a:r>
          </a:p>
          <a:p>
            <a:pPr marL="0" indent="0">
              <a:buNone/>
            </a:pPr>
            <a:r>
              <a:rPr lang="en-US" sz="2773" dirty="0"/>
              <a:t>Card Replacement Cost: </a:t>
            </a:r>
            <a:r>
              <a:rPr lang="en-US" sz="2773" b="1" dirty="0"/>
              <a:t>1 Free Per Year</a:t>
            </a:r>
          </a:p>
          <a:p>
            <a:pPr marL="0" indent="0">
              <a:buNone/>
            </a:pPr>
            <a:r>
              <a:rPr lang="en-US" sz="2773" dirty="0"/>
              <a:t>Card Holder Registration Required: </a:t>
            </a:r>
            <a:r>
              <a:rPr lang="en-US" sz="2773" b="1" dirty="0"/>
              <a:t>Yes</a:t>
            </a:r>
          </a:p>
          <a:p>
            <a:pPr marL="0" indent="0">
              <a:buNone/>
            </a:pPr>
            <a:r>
              <a:rPr lang="en-US" sz="2773" dirty="0"/>
              <a:t>*Card Activation Required: </a:t>
            </a:r>
            <a:r>
              <a:rPr lang="en-US" sz="2773" b="1" dirty="0"/>
              <a:t>Yes</a:t>
            </a:r>
            <a:r>
              <a:rPr lang="en-US" sz="2773" dirty="0"/>
              <a:t>  </a:t>
            </a:r>
          </a:p>
          <a:p>
            <a:pPr marL="0" indent="0">
              <a:buNone/>
            </a:pPr>
            <a:endParaRPr lang="en-US" sz="2773" dirty="0">
              <a:solidFill>
                <a:srgbClr val="000000"/>
              </a:solidFill>
            </a:endParaRPr>
          </a:p>
          <a:p>
            <a:pPr marL="0" indent="0">
              <a:buNone/>
            </a:pPr>
            <a:r>
              <a:rPr lang="en-US" sz="2773" dirty="0">
                <a:solidFill>
                  <a:srgbClr val="000000"/>
                </a:solidFill>
              </a:rPr>
              <a:t>*Focus activate with 16-digit card #, CVV2 Code, and Zip Code</a:t>
            </a:r>
            <a:r>
              <a:rPr lang="en-US" sz="2773" dirty="0"/>
              <a:t> </a:t>
            </a:r>
          </a:p>
          <a:p>
            <a:pPr marL="0" indent="0">
              <a:buNone/>
            </a:pPr>
            <a:endParaRPr lang="en-US" sz="1920" dirty="0"/>
          </a:p>
        </p:txBody>
      </p:sp>
      <p:sp>
        <p:nvSpPr>
          <p:cNvPr id="10" name="Text Placeholder 9">
            <a:extLst>
              <a:ext uri="{FF2B5EF4-FFF2-40B4-BE49-F238E27FC236}">
                <a16:creationId xmlns:a16="http://schemas.microsoft.com/office/drawing/2014/main" id="{32D8A468-4F90-46D6-B195-6F828CB08462}"/>
              </a:ext>
            </a:extLst>
          </p:cNvPr>
          <p:cNvSpPr>
            <a:spLocks noGrp="1"/>
          </p:cNvSpPr>
          <p:nvPr>
            <p:ph type="body" sz="quarter" idx="3"/>
          </p:nvPr>
        </p:nvSpPr>
        <p:spPr>
          <a:xfrm>
            <a:off x="6583680" y="2629194"/>
            <a:ext cx="5528734" cy="379876"/>
          </a:xfrm>
        </p:spPr>
        <p:txBody>
          <a:bodyPr>
            <a:normAutofit fontScale="92500" lnSpcReduction="20000"/>
          </a:bodyPr>
          <a:lstStyle/>
          <a:p>
            <a:r>
              <a:rPr lang="en-US" u="sng" dirty="0"/>
              <a:t>Rewards (Non-reloadable)</a:t>
            </a:r>
          </a:p>
        </p:txBody>
      </p:sp>
      <p:sp>
        <p:nvSpPr>
          <p:cNvPr id="11" name="Content Placeholder 10">
            <a:extLst>
              <a:ext uri="{FF2B5EF4-FFF2-40B4-BE49-F238E27FC236}">
                <a16:creationId xmlns:a16="http://schemas.microsoft.com/office/drawing/2014/main" id="{98214C4A-71FC-4959-BBF2-438993222466}"/>
              </a:ext>
            </a:extLst>
          </p:cNvPr>
          <p:cNvSpPr>
            <a:spLocks noGrp="1"/>
          </p:cNvSpPr>
          <p:nvPr>
            <p:ph sz="quarter" idx="4"/>
          </p:nvPr>
        </p:nvSpPr>
        <p:spPr>
          <a:xfrm>
            <a:off x="6583680" y="3022474"/>
            <a:ext cx="5528734" cy="5433214"/>
          </a:xfrm>
        </p:spPr>
        <p:txBody>
          <a:bodyPr>
            <a:normAutofit fontScale="70000" lnSpcReduction="20000"/>
          </a:bodyPr>
          <a:lstStyle/>
          <a:p>
            <a:pPr marL="0" indent="0">
              <a:buNone/>
            </a:pPr>
            <a:r>
              <a:rPr lang="en-US" sz="2773" dirty="0"/>
              <a:t>Anonymous: </a:t>
            </a:r>
            <a:r>
              <a:rPr lang="en-US" sz="2773" b="1" dirty="0"/>
              <a:t>Yes </a:t>
            </a:r>
            <a:r>
              <a:rPr lang="en-US" sz="2773" dirty="0"/>
              <a:t>(e.g., clinical studies)</a:t>
            </a:r>
          </a:p>
          <a:p>
            <a:pPr marL="0" indent="0">
              <a:buNone/>
            </a:pPr>
            <a:r>
              <a:rPr lang="en-US" sz="2773" dirty="0"/>
              <a:t>Cash Access: </a:t>
            </a:r>
            <a:r>
              <a:rPr lang="en-US" sz="2773" b="1" dirty="0"/>
              <a:t>No</a:t>
            </a:r>
          </a:p>
          <a:p>
            <a:pPr marL="0" indent="0">
              <a:buNone/>
            </a:pPr>
            <a:r>
              <a:rPr lang="en-US" sz="2773" dirty="0"/>
              <a:t>International Usage: </a:t>
            </a:r>
            <a:r>
              <a:rPr lang="en-US" sz="2773" b="1" dirty="0"/>
              <a:t>Yes</a:t>
            </a:r>
          </a:p>
          <a:p>
            <a:pPr marL="0" indent="0">
              <a:buNone/>
            </a:pPr>
            <a:r>
              <a:rPr lang="en-US" sz="2773" dirty="0"/>
              <a:t>MAX Load limit: </a:t>
            </a:r>
            <a:r>
              <a:rPr lang="en-US" sz="2773" b="1" dirty="0"/>
              <a:t>$600</a:t>
            </a:r>
          </a:p>
          <a:p>
            <a:pPr marL="0" indent="0">
              <a:buNone/>
            </a:pPr>
            <a:r>
              <a:rPr lang="en-US" sz="2800" dirty="0"/>
              <a:t>MIN Load Limit:  </a:t>
            </a:r>
            <a:r>
              <a:rPr lang="en-US" sz="2800" b="1" dirty="0"/>
              <a:t>$10</a:t>
            </a:r>
          </a:p>
          <a:p>
            <a:pPr marL="0" indent="0">
              <a:buNone/>
            </a:pPr>
            <a:r>
              <a:rPr lang="en-US" sz="2773" dirty="0"/>
              <a:t>Reloadable: </a:t>
            </a:r>
            <a:r>
              <a:rPr lang="en-US" sz="2773" b="1" dirty="0"/>
              <a:t>No</a:t>
            </a:r>
          </a:p>
          <a:p>
            <a:pPr marL="0" indent="0">
              <a:buNone/>
            </a:pPr>
            <a:r>
              <a:rPr lang="en-US" sz="2773" dirty="0"/>
              <a:t>Card Expiration: </a:t>
            </a:r>
            <a:r>
              <a:rPr lang="en-US" sz="2773" b="1" dirty="0"/>
              <a:t>24 Months</a:t>
            </a:r>
          </a:p>
          <a:p>
            <a:pPr marL="0" indent="0">
              <a:buNone/>
            </a:pPr>
            <a:r>
              <a:rPr lang="en-US" sz="2773" dirty="0"/>
              <a:t>Multiple Cards Per Participant: </a:t>
            </a:r>
            <a:r>
              <a:rPr lang="en-US" sz="2773" b="1" dirty="0"/>
              <a:t>Yes</a:t>
            </a:r>
          </a:p>
          <a:p>
            <a:pPr marL="0" indent="0">
              <a:buNone/>
            </a:pPr>
            <a:r>
              <a:rPr lang="en-US" sz="2773" dirty="0"/>
              <a:t>Pre-loadable At Time Of Order: </a:t>
            </a:r>
            <a:r>
              <a:rPr lang="en-US" sz="2773" b="1" dirty="0"/>
              <a:t>Yes</a:t>
            </a:r>
          </a:p>
          <a:p>
            <a:pPr marL="0" indent="0">
              <a:buNone/>
            </a:pPr>
            <a:r>
              <a:rPr lang="en-US" sz="2773" dirty="0"/>
              <a:t>Per Card Cost: </a:t>
            </a:r>
            <a:r>
              <a:rPr lang="en-US" sz="2773" b="1" dirty="0"/>
              <a:t>$1.50</a:t>
            </a:r>
          </a:p>
          <a:p>
            <a:pPr marL="0" indent="0">
              <a:buNone/>
            </a:pPr>
            <a:r>
              <a:rPr lang="en-US" sz="2773" dirty="0"/>
              <a:t>Card Replacement Cost: </a:t>
            </a:r>
            <a:r>
              <a:rPr lang="en-US" sz="2773" b="1" dirty="0"/>
              <a:t>$15.00</a:t>
            </a:r>
          </a:p>
          <a:p>
            <a:pPr marL="0" indent="0">
              <a:buNone/>
            </a:pPr>
            <a:r>
              <a:rPr lang="en-US" sz="2773" dirty="0"/>
              <a:t>Card Holder Registration Required: </a:t>
            </a:r>
            <a:r>
              <a:rPr lang="en-US" sz="2773" b="1" dirty="0"/>
              <a:t>No</a:t>
            </a:r>
          </a:p>
          <a:p>
            <a:pPr marL="0" indent="0">
              <a:buNone/>
            </a:pPr>
            <a:r>
              <a:rPr lang="en-US" sz="2773" dirty="0"/>
              <a:t>*Card Activation Required: </a:t>
            </a:r>
            <a:r>
              <a:rPr lang="en-US" sz="2773" b="1" dirty="0"/>
              <a:t>Yes  </a:t>
            </a:r>
          </a:p>
          <a:p>
            <a:pPr marL="0" indent="0">
              <a:buNone/>
            </a:pPr>
            <a:endParaRPr lang="en-US" sz="2560" dirty="0">
              <a:solidFill>
                <a:srgbClr val="000000"/>
              </a:solidFill>
            </a:endParaRPr>
          </a:p>
          <a:p>
            <a:pPr marL="0" indent="0">
              <a:buNone/>
            </a:pPr>
            <a:r>
              <a:rPr lang="en-US" sz="2560" dirty="0">
                <a:solidFill>
                  <a:srgbClr val="000000"/>
                </a:solidFill>
              </a:rPr>
              <a:t>*</a:t>
            </a:r>
            <a:r>
              <a:rPr lang="en-US" sz="2773" dirty="0">
                <a:solidFill>
                  <a:srgbClr val="000000"/>
                </a:solidFill>
              </a:rPr>
              <a:t>Rewards activate with 16-digit card # and CVV2</a:t>
            </a:r>
            <a:r>
              <a:rPr lang="en-US" sz="2773" dirty="0"/>
              <a:t> Code</a:t>
            </a:r>
          </a:p>
          <a:p>
            <a:endParaRPr lang="en-US" dirty="0"/>
          </a:p>
        </p:txBody>
      </p:sp>
    </p:spTree>
    <p:extLst>
      <p:ext uri="{BB962C8B-B14F-4D97-AF65-F5344CB8AC3E}">
        <p14:creationId xmlns:p14="http://schemas.microsoft.com/office/powerpoint/2010/main" val="157663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F05366-9533-4FAF-8D3D-276784FAEA00}"/>
              </a:ext>
            </a:extLst>
          </p:cNvPr>
          <p:cNvSpPr>
            <a:spLocks noGrp="1"/>
          </p:cNvSpPr>
          <p:nvPr>
            <p:ph type="body" idx="1"/>
          </p:nvPr>
        </p:nvSpPr>
        <p:spPr>
          <a:xfrm>
            <a:off x="863600" y="1371600"/>
            <a:ext cx="10922000" cy="7924800"/>
          </a:xfrm>
        </p:spPr>
        <p:txBody>
          <a:bodyPr>
            <a:normAutofit fontScale="25000" lnSpcReduction="20000"/>
          </a:bodyPr>
          <a:lstStyle/>
          <a:p>
            <a:pPr marL="0" indent="0">
              <a:lnSpc>
                <a:spcPct val="120000"/>
              </a:lnSpc>
              <a:spcBef>
                <a:spcPts val="600"/>
              </a:spcBef>
              <a:buNone/>
            </a:pPr>
            <a:endParaRPr lang="en-US" sz="4800" dirty="0"/>
          </a:p>
          <a:p>
            <a:pPr marL="0" indent="0">
              <a:lnSpc>
                <a:spcPct val="120000"/>
              </a:lnSpc>
              <a:spcBef>
                <a:spcPts val="600"/>
              </a:spcBef>
              <a:buNone/>
            </a:pPr>
            <a:endParaRPr lang="en-US" sz="4800" dirty="0"/>
          </a:p>
          <a:p>
            <a:pPr marL="0" indent="0">
              <a:lnSpc>
                <a:spcPct val="120000"/>
              </a:lnSpc>
              <a:spcBef>
                <a:spcPts val="600"/>
              </a:spcBef>
              <a:buNone/>
            </a:pPr>
            <a:endParaRPr lang="en-US" sz="5600" dirty="0"/>
          </a:p>
          <a:p>
            <a:pPr marL="0" marR="0" lvl="0" indent="0" algn="l" defTabSz="584200" rtl="0" eaLnBrk="1" fontAlgn="auto" latinLnBrk="0" hangingPunct="1">
              <a:lnSpc>
                <a:spcPct val="120000"/>
              </a:lnSpc>
              <a:spcBef>
                <a:spcPts val="600"/>
              </a:spcBef>
              <a:spcAft>
                <a:spcPts val="0"/>
              </a:spcAft>
              <a:buClrTx/>
              <a:buSzPct val="40000"/>
              <a:buFontTx/>
              <a:buNone/>
              <a:tabLst/>
              <a:defRPr/>
            </a:pPr>
            <a:r>
              <a:rPr kumimoji="0" lang="en-US" sz="5600" b="1" i="0" u="none" strike="noStrike" kern="0" cap="none" spc="0" normalizeH="0" baseline="0" noProof="0" dirty="0">
                <a:ln>
                  <a:noFill/>
                </a:ln>
                <a:solidFill>
                  <a:srgbClr val="737373"/>
                </a:solidFill>
                <a:effectLst/>
                <a:uLnTx/>
                <a:uFillTx/>
                <a:latin typeface="Helvetica Neue"/>
                <a:sym typeface="Helvetica Neue"/>
              </a:rPr>
              <a:t>Step 1 Department</a:t>
            </a: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r>
              <a:rPr kumimoji="0" lang="en-US" sz="5600" b="0" i="0" u="none" strike="noStrike" kern="0" cap="none" spc="0" normalizeH="0" baseline="0" noProof="0" dirty="0">
                <a:ln>
                  <a:noFill/>
                </a:ln>
                <a:solidFill>
                  <a:srgbClr val="737373"/>
                </a:solidFill>
                <a:effectLst/>
                <a:uLnTx/>
                <a:uFillTx/>
                <a:latin typeface="Helvetica Neue"/>
                <a:sym typeface="Helvetica Neue"/>
              </a:rPr>
              <a:t>Initiates and approves a request for card inventory via a Service Now Procurement Request  PayCard Program</a:t>
            </a: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r>
              <a:rPr kumimoji="0" lang="en-US" sz="5600" b="0" i="0" u="none" strike="noStrike" kern="0" cap="none" spc="0" normalizeH="0" baseline="0" noProof="0" dirty="0">
                <a:ln>
                  <a:noFill/>
                </a:ln>
                <a:solidFill>
                  <a:srgbClr val="737373"/>
                </a:solidFill>
                <a:effectLst/>
                <a:uLnTx/>
                <a:uFillTx/>
                <a:latin typeface="Helvetica Neue"/>
                <a:sym typeface="Helvetica Neue"/>
              </a:rPr>
              <a:t>Rewards and Focus Blue card types available.  Provide the number of cards to order.</a:t>
            </a:r>
          </a:p>
          <a:p>
            <a:pPr marL="889000" marR="0" lvl="1"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r>
              <a:rPr kumimoji="0" lang="en-US" sz="5600" b="1" i="0" u="none" strike="noStrike" kern="0" cap="none" spc="0" normalizeH="0" baseline="0" noProof="0" dirty="0">
                <a:ln>
                  <a:noFill/>
                </a:ln>
                <a:solidFill>
                  <a:srgbClr val="737373"/>
                </a:solidFill>
                <a:effectLst/>
                <a:uLnTx/>
                <a:uFillTx/>
                <a:latin typeface="Helvetica Neue"/>
                <a:sym typeface="Helvetica Neue"/>
              </a:rPr>
              <a:t>Focus Blue </a:t>
            </a:r>
            <a:r>
              <a:rPr kumimoji="0" lang="en-US" sz="5600" b="0" i="0" u="none" strike="noStrike" kern="0" cap="none" spc="0" normalizeH="0" baseline="0" noProof="0" dirty="0">
                <a:ln>
                  <a:noFill/>
                </a:ln>
                <a:solidFill>
                  <a:srgbClr val="737373"/>
                </a:solidFill>
                <a:effectLst/>
                <a:uLnTx/>
                <a:uFillTx/>
                <a:latin typeface="Helvetica Neue"/>
                <a:sym typeface="Helvetica Neue"/>
              </a:rPr>
              <a:t>– A chartstring is not required, since these cards do not cost ($)</a:t>
            </a:r>
          </a:p>
          <a:p>
            <a:pPr marL="889000" marR="0" lvl="1"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r>
              <a:rPr kumimoji="0" lang="en-US" sz="5600" b="1" i="0" u="none" strike="noStrike" kern="0" cap="none" spc="0" normalizeH="0" baseline="0" noProof="0" dirty="0">
                <a:ln>
                  <a:noFill/>
                </a:ln>
                <a:solidFill>
                  <a:srgbClr val="737373"/>
                </a:solidFill>
                <a:effectLst/>
                <a:uLnTx/>
                <a:uFillTx/>
                <a:latin typeface="Helvetica Neue"/>
                <a:sym typeface="Helvetica Neue"/>
              </a:rPr>
              <a:t>Rewards</a:t>
            </a:r>
            <a:r>
              <a:rPr kumimoji="0" lang="en-US" sz="5600" b="0" i="0" u="none" strike="noStrike" kern="0" cap="none" spc="0" normalizeH="0" baseline="0" noProof="0" dirty="0">
                <a:ln>
                  <a:noFill/>
                </a:ln>
                <a:solidFill>
                  <a:srgbClr val="737373"/>
                </a:solidFill>
                <a:effectLst/>
                <a:uLnTx/>
                <a:uFillTx/>
                <a:latin typeface="Helvetica Neue"/>
                <a:sym typeface="Helvetica Neue"/>
              </a:rPr>
              <a:t> - A valid chartstring </a:t>
            </a:r>
            <a:r>
              <a:rPr kumimoji="0" lang="en-US" sz="5600" b="0" i="0" u="sng" strike="noStrike" kern="0" cap="none" spc="0" normalizeH="0" baseline="0" noProof="0" dirty="0">
                <a:ln>
                  <a:noFill/>
                </a:ln>
                <a:solidFill>
                  <a:srgbClr val="737373"/>
                </a:solidFill>
                <a:effectLst/>
                <a:uLnTx/>
                <a:uFillTx/>
                <a:latin typeface="Helvetica Neue"/>
                <a:sym typeface="Helvetica Neue"/>
              </a:rPr>
              <a:t>will be </a:t>
            </a:r>
            <a:r>
              <a:rPr kumimoji="0" lang="en-US" sz="5600" b="0" i="0" u="none" strike="noStrike" kern="0" cap="none" spc="0" normalizeH="0" baseline="0" noProof="0" dirty="0">
                <a:ln>
                  <a:noFill/>
                </a:ln>
                <a:solidFill>
                  <a:srgbClr val="737373"/>
                </a:solidFill>
                <a:effectLst/>
                <a:uLnTx/>
                <a:uFillTx/>
                <a:latin typeface="Helvetica Neue"/>
                <a:sym typeface="Helvetica Neue"/>
              </a:rPr>
              <a:t>required at a cost of $1.50 per card.  The cards fees are allocated to the Department chartstring at the time the cards are ordered.  All cards are paid in advance of the funding and are </a:t>
            </a:r>
            <a:r>
              <a:rPr kumimoji="0" lang="en-US" sz="5600" b="1" i="0" u="none" strike="noStrike" kern="0" cap="none" spc="0" normalizeH="0" baseline="0" noProof="0" dirty="0">
                <a:ln>
                  <a:noFill/>
                </a:ln>
                <a:solidFill>
                  <a:srgbClr val="737373"/>
                </a:solidFill>
                <a:effectLst/>
                <a:uLnTx/>
                <a:uFillTx/>
                <a:latin typeface="Helvetica Neue"/>
                <a:sym typeface="Helvetica Neue"/>
              </a:rPr>
              <a:t>NOT REFUNDABLE</a:t>
            </a:r>
            <a:r>
              <a:rPr kumimoji="0" lang="en-US" sz="5600" b="0" i="0" u="none" strike="noStrike" kern="0" cap="none" spc="0" normalizeH="0" baseline="0" noProof="0" dirty="0">
                <a:ln>
                  <a:noFill/>
                </a:ln>
                <a:solidFill>
                  <a:srgbClr val="737373"/>
                </a:solidFill>
                <a:effectLst/>
                <a:uLnTx/>
                <a:uFillTx/>
                <a:latin typeface="Helvetica Neue"/>
                <a:sym typeface="Helvetica Neue"/>
              </a:rPr>
              <a:t>. (Note:  </a:t>
            </a:r>
            <a:r>
              <a:rPr kumimoji="0" lang="en-US" sz="5600" b="0" i="1" u="none" strike="noStrike" kern="0" cap="none" spc="0" normalizeH="0" baseline="0" noProof="0" dirty="0">
                <a:ln>
                  <a:noFill/>
                </a:ln>
                <a:solidFill>
                  <a:srgbClr val="737373"/>
                </a:solidFill>
                <a:effectLst/>
                <a:uLnTx/>
                <a:uFillTx/>
                <a:latin typeface="Helvetica Neue"/>
                <a:sym typeface="Helvetica Neue"/>
              </a:rPr>
              <a:t>The ServiceNow chartstring can be designated as SPONS or GENRL, since they are billed at the time of order</a:t>
            </a:r>
            <a:r>
              <a:rPr kumimoji="0" lang="en-US" sz="5600" b="0" i="0" u="none" strike="noStrike" kern="0" cap="none" spc="0" normalizeH="0" baseline="0" noProof="0" dirty="0">
                <a:ln>
                  <a:noFill/>
                </a:ln>
                <a:solidFill>
                  <a:srgbClr val="737373"/>
                </a:solidFill>
                <a:effectLst/>
                <a:uLnTx/>
                <a:uFillTx/>
                <a:latin typeface="Helvetica Neue"/>
                <a:sym typeface="Helvetica Neue"/>
              </a:rPr>
              <a:t>.)</a:t>
            </a: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r>
              <a:rPr kumimoji="0" lang="en-US" sz="5600" b="0" i="0" u="none" strike="noStrike" kern="0" cap="none" spc="0" normalizeH="0" baseline="0" noProof="0" dirty="0">
                <a:ln>
                  <a:noFill/>
                </a:ln>
                <a:solidFill>
                  <a:srgbClr val="737373"/>
                </a:solidFill>
                <a:effectLst/>
                <a:uLnTx/>
                <a:uFillTx/>
                <a:latin typeface="Helvetica Neue"/>
                <a:sym typeface="Helvetica Neue"/>
              </a:rPr>
              <a:t>Provide Inventory “ship to” location/address in the Comments Section on the ServiceNow</a:t>
            </a: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r>
              <a:rPr kumimoji="0" lang="en-US" sz="5600" b="0" i="0" u="none" strike="noStrike" kern="0" cap="none" spc="0" normalizeH="0" baseline="0" noProof="0" dirty="0">
                <a:ln>
                  <a:noFill/>
                </a:ln>
                <a:solidFill>
                  <a:srgbClr val="737373"/>
                </a:solidFill>
                <a:effectLst/>
                <a:uLnTx/>
                <a:uFillTx/>
                <a:latin typeface="Helvetica Neue"/>
                <a:sym typeface="Helvetica Neue"/>
              </a:rPr>
              <a:t>Attach Reconcile Inventory sheet to validate the number of cards with Department.  This will be validated with the bank status.  (This step is not required on the first inventory order request) </a:t>
            </a: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endParaRPr kumimoji="0" lang="en-US" sz="5600" b="0" i="0" u="none" strike="noStrike" kern="0" cap="none" spc="0" normalizeH="0" baseline="0" noProof="0" dirty="0">
              <a:ln>
                <a:noFill/>
              </a:ln>
              <a:solidFill>
                <a:srgbClr val="737373"/>
              </a:solidFill>
              <a:effectLst/>
              <a:uLnTx/>
              <a:uFillTx/>
              <a:latin typeface="Helvetica Neue"/>
              <a:sym typeface="Helvetica Neue"/>
            </a:endParaRPr>
          </a:p>
          <a:p>
            <a:pPr marL="0" marR="0" lvl="0" indent="0" algn="l" defTabSz="584200" rtl="0" eaLnBrk="1" fontAlgn="auto" latinLnBrk="0" hangingPunct="1">
              <a:lnSpc>
                <a:spcPct val="120000"/>
              </a:lnSpc>
              <a:spcBef>
                <a:spcPts val="600"/>
              </a:spcBef>
              <a:spcAft>
                <a:spcPts val="0"/>
              </a:spcAft>
              <a:buClrTx/>
              <a:buSzPct val="40000"/>
              <a:buFontTx/>
              <a:buNone/>
              <a:tabLst/>
              <a:defRPr/>
            </a:pPr>
            <a:r>
              <a:rPr kumimoji="0" lang="en-US" sz="5600" b="1" i="0" u="none" strike="noStrike" kern="0" cap="none" spc="0" normalizeH="0" baseline="0" noProof="0" dirty="0">
                <a:ln>
                  <a:noFill/>
                </a:ln>
                <a:solidFill>
                  <a:srgbClr val="737373"/>
                </a:solidFill>
                <a:effectLst/>
                <a:uLnTx/>
                <a:uFillTx/>
                <a:latin typeface="Helvetica Neue"/>
                <a:sym typeface="Helvetica Neue"/>
              </a:rPr>
              <a:t>Step 2 PayCard Team</a:t>
            </a: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r>
              <a:rPr kumimoji="0" lang="en-US" sz="5600" b="0" i="0" u="none" strike="noStrike" kern="0" cap="none" spc="0" normalizeH="0" baseline="0" noProof="0" dirty="0">
                <a:ln>
                  <a:noFill/>
                </a:ln>
                <a:solidFill>
                  <a:srgbClr val="737373"/>
                </a:solidFill>
                <a:effectLst/>
                <a:uLnTx/>
                <a:uFillTx/>
                <a:latin typeface="Helvetica Neue"/>
                <a:sym typeface="Helvetica Neue"/>
              </a:rPr>
              <a:t>Review order and validate inventory details with bank status.</a:t>
            </a:r>
            <a:endParaRPr kumimoji="0" lang="en-US" sz="5600" b="0" i="0" u="none" strike="noStrike" kern="0" cap="none" spc="0" normalizeH="0" baseline="0" noProof="0" dirty="0">
              <a:ln>
                <a:noFill/>
              </a:ln>
              <a:solidFill>
                <a:srgbClr val="FF0000"/>
              </a:solidFill>
              <a:effectLst/>
              <a:uLnTx/>
              <a:uFillTx/>
              <a:latin typeface="Helvetica Neue"/>
              <a:sym typeface="Helvetica Neue"/>
            </a:endParaRP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r>
              <a:rPr kumimoji="0" lang="en-US" sz="5600" b="0" i="0" u="none" strike="noStrike" kern="0" cap="none" spc="0" normalizeH="0" baseline="0" noProof="0" dirty="0">
                <a:ln>
                  <a:noFill/>
                </a:ln>
                <a:solidFill>
                  <a:srgbClr val="737373"/>
                </a:solidFill>
                <a:effectLst/>
                <a:uLnTx/>
                <a:uFillTx/>
                <a:latin typeface="Helvetica Neue"/>
                <a:sym typeface="Helvetica Neue"/>
              </a:rPr>
              <a:t>Order card inventory via the USBank system</a:t>
            </a: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endParaRPr kumimoji="0" lang="en-US" sz="5600" b="0" i="0" u="none" strike="noStrike" kern="0" cap="none" spc="0" normalizeH="0" baseline="0" noProof="0" dirty="0">
              <a:ln>
                <a:noFill/>
              </a:ln>
              <a:solidFill>
                <a:srgbClr val="737373"/>
              </a:solidFill>
              <a:effectLst/>
              <a:uLnTx/>
              <a:uFillTx/>
              <a:latin typeface="Helvetica Neue"/>
              <a:sym typeface="Helvetica Neue"/>
            </a:endParaRPr>
          </a:p>
          <a:p>
            <a:pPr marL="0" marR="0" lvl="0" indent="0" algn="l" defTabSz="584200" rtl="0" eaLnBrk="1" fontAlgn="auto" latinLnBrk="0" hangingPunct="1">
              <a:lnSpc>
                <a:spcPct val="120000"/>
              </a:lnSpc>
              <a:spcBef>
                <a:spcPts val="600"/>
              </a:spcBef>
              <a:spcAft>
                <a:spcPts val="0"/>
              </a:spcAft>
              <a:buClrTx/>
              <a:buSzPct val="40000"/>
              <a:buFontTx/>
              <a:buNone/>
              <a:tabLst/>
              <a:defRPr/>
            </a:pPr>
            <a:r>
              <a:rPr kumimoji="0" lang="en-US" sz="5600" b="1" i="0" u="none" strike="noStrike" kern="0" cap="none" spc="0" normalizeH="0" baseline="0" noProof="0" dirty="0">
                <a:ln>
                  <a:noFill/>
                </a:ln>
                <a:solidFill>
                  <a:srgbClr val="737373"/>
                </a:solidFill>
                <a:effectLst/>
                <a:uLnTx/>
                <a:uFillTx/>
                <a:latin typeface="Helvetica Neue"/>
                <a:sym typeface="Helvetica Neue"/>
              </a:rPr>
              <a:t>Step 3 U.S. Bank</a:t>
            </a: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r>
              <a:rPr kumimoji="0" lang="en-US" sz="5600" b="0" i="0" u="none" strike="noStrike" kern="0" cap="none" spc="0" normalizeH="0" baseline="0" noProof="0" dirty="0">
                <a:ln>
                  <a:noFill/>
                </a:ln>
                <a:solidFill>
                  <a:srgbClr val="737373"/>
                </a:solidFill>
                <a:effectLst/>
                <a:uLnTx/>
                <a:uFillTx/>
                <a:latin typeface="Helvetica Neue"/>
                <a:sym typeface="Helvetica Neue"/>
              </a:rPr>
              <a:t>Process the card inventory order and </a:t>
            </a: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r>
              <a:rPr kumimoji="0" lang="en-US" sz="5600" b="0" i="0" u="none" strike="noStrike" kern="0" cap="none" spc="0" normalizeH="0" baseline="0" noProof="0" dirty="0">
                <a:ln>
                  <a:noFill/>
                </a:ln>
                <a:solidFill>
                  <a:srgbClr val="737373"/>
                </a:solidFill>
                <a:effectLst/>
                <a:uLnTx/>
                <a:uFillTx/>
                <a:latin typeface="Helvetica Neue"/>
                <a:sym typeface="Helvetica Neue"/>
              </a:rPr>
              <a:t>Forward cards directly to the designated Department address on file</a:t>
            </a:r>
            <a:endParaRPr kumimoji="0" lang="en-US" sz="5600" b="0" i="0" u="none" strike="noStrike" kern="0" cap="none" spc="0" normalizeH="0" baseline="0" noProof="0" dirty="0">
              <a:ln>
                <a:noFill/>
              </a:ln>
              <a:solidFill>
                <a:srgbClr val="FF0000"/>
              </a:solidFill>
              <a:effectLst/>
              <a:uLnTx/>
              <a:uFillTx/>
              <a:latin typeface="Helvetica Neue"/>
              <a:sym typeface="Helvetica Neue"/>
            </a:endParaRP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endParaRPr kumimoji="0" lang="en-US" sz="5600" b="0" i="0" u="none" strike="noStrike" kern="0" cap="none" spc="0" normalizeH="0" baseline="0" noProof="0" dirty="0">
              <a:ln>
                <a:noFill/>
              </a:ln>
              <a:solidFill>
                <a:srgbClr val="FF0000"/>
              </a:solidFill>
              <a:effectLst/>
              <a:uLnTx/>
              <a:uFillTx/>
              <a:latin typeface="Helvetica Neue"/>
              <a:sym typeface="Helvetica Neue"/>
            </a:endParaRPr>
          </a:p>
          <a:p>
            <a:pPr marL="0" marR="0" lvl="0" indent="0" algn="l" defTabSz="584200" rtl="0" eaLnBrk="1" fontAlgn="auto" latinLnBrk="0" hangingPunct="1">
              <a:lnSpc>
                <a:spcPct val="120000"/>
              </a:lnSpc>
              <a:spcBef>
                <a:spcPts val="600"/>
              </a:spcBef>
              <a:spcAft>
                <a:spcPts val="0"/>
              </a:spcAft>
              <a:buClrTx/>
              <a:buSzPct val="40000"/>
              <a:buFontTx/>
              <a:buNone/>
              <a:tabLst/>
              <a:defRPr/>
            </a:pPr>
            <a:r>
              <a:rPr kumimoji="0" lang="en-US" sz="5600" b="1" i="0" u="none" strike="noStrike" kern="0" cap="none" spc="0" normalizeH="0" baseline="0" noProof="0" dirty="0">
                <a:ln>
                  <a:noFill/>
                </a:ln>
                <a:solidFill>
                  <a:srgbClr val="737373"/>
                </a:solidFill>
                <a:effectLst/>
                <a:uLnTx/>
                <a:uFillTx/>
                <a:latin typeface="Helvetica Neue"/>
                <a:sym typeface="Helvetica Neue"/>
              </a:rPr>
              <a:t>Step 4 PayCard Team</a:t>
            </a: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r>
              <a:rPr kumimoji="0" lang="en-US" sz="5600" b="0" i="0" u="none" strike="noStrike" kern="0" cap="none" spc="0" normalizeH="0" baseline="0" noProof="0" dirty="0">
                <a:ln>
                  <a:noFill/>
                </a:ln>
                <a:solidFill>
                  <a:srgbClr val="737373"/>
                </a:solidFill>
                <a:effectLst/>
                <a:uLnTx/>
                <a:uFillTx/>
                <a:latin typeface="Helvetica Neue"/>
                <a:sym typeface="Helvetica Neue"/>
              </a:rPr>
              <a:t>Sends inventory order confirmation email to all parties.  This email will contain the inventory Card IDs included in the card order.</a:t>
            </a: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r>
              <a:rPr kumimoji="0" lang="en-US" sz="5600" b="0" i="0" u="none" strike="noStrike" kern="0" cap="none" spc="0" normalizeH="0" baseline="0" noProof="0" dirty="0">
                <a:ln>
                  <a:noFill/>
                </a:ln>
                <a:solidFill>
                  <a:srgbClr val="737373"/>
                </a:solidFill>
                <a:effectLst/>
                <a:uLnTx/>
                <a:uFillTx/>
                <a:latin typeface="Helvetica Neue"/>
                <a:sym typeface="Helvetica Neue"/>
              </a:rPr>
              <a:t>Closes the inventory request form in ServiceNow</a:t>
            </a: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r>
              <a:rPr kumimoji="0" lang="en-US" sz="5600" b="0" i="0" u="none" strike="noStrike" kern="0" cap="none" spc="0" normalizeH="0" baseline="0" noProof="0" dirty="0">
                <a:ln>
                  <a:noFill/>
                </a:ln>
                <a:solidFill>
                  <a:srgbClr val="737373"/>
                </a:solidFill>
                <a:effectLst/>
                <a:uLnTx/>
                <a:uFillTx/>
                <a:latin typeface="Helvetica Neue"/>
                <a:sym typeface="Helvetica Neue"/>
              </a:rPr>
              <a:t>Process Journal to allocated the Card Fees to the Department chartstring noted on the ServiceNow inventory request.</a:t>
            </a: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endParaRPr kumimoji="0" lang="en-US" sz="5600" b="0" i="0" u="none" strike="noStrike" kern="0" cap="none" spc="0" normalizeH="0" baseline="0" noProof="0" dirty="0">
              <a:ln>
                <a:noFill/>
              </a:ln>
              <a:solidFill>
                <a:srgbClr val="737373"/>
              </a:solidFill>
              <a:effectLst/>
              <a:uLnTx/>
              <a:uFillTx/>
              <a:latin typeface="Helvetica Neue"/>
              <a:sym typeface="Helvetica Neue"/>
            </a:endParaRPr>
          </a:p>
          <a:p>
            <a:pPr marL="0" marR="0" lvl="0" indent="0" algn="l" defTabSz="584200" rtl="0" eaLnBrk="1" fontAlgn="auto" latinLnBrk="0" hangingPunct="1">
              <a:lnSpc>
                <a:spcPct val="120000"/>
              </a:lnSpc>
              <a:spcBef>
                <a:spcPts val="600"/>
              </a:spcBef>
              <a:spcAft>
                <a:spcPts val="0"/>
              </a:spcAft>
              <a:buClrTx/>
              <a:buSzPct val="40000"/>
              <a:buFontTx/>
              <a:buNone/>
              <a:tabLst/>
              <a:defRPr/>
            </a:pPr>
            <a:r>
              <a:rPr kumimoji="0" lang="en-US" sz="5600" b="1" i="0" u="none" strike="noStrike" kern="0" cap="none" spc="0" normalizeH="0" baseline="0" noProof="0" dirty="0">
                <a:ln>
                  <a:noFill/>
                </a:ln>
                <a:solidFill>
                  <a:srgbClr val="737373"/>
                </a:solidFill>
                <a:effectLst/>
                <a:uLnTx/>
                <a:uFillTx/>
                <a:latin typeface="Helvetica Neue"/>
                <a:sym typeface="Helvetica Neue"/>
              </a:rPr>
              <a:t>Step 5 Department</a:t>
            </a:r>
          </a:p>
          <a:p>
            <a:pPr marL="444500" marR="0" lvl="0" indent="-444500" algn="l" defTabSz="584200" rtl="0" eaLnBrk="1" fontAlgn="auto" latinLnBrk="0" hangingPunct="1">
              <a:lnSpc>
                <a:spcPct val="120000"/>
              </a:lnSpc>
              <a:spcBef>
                <a:spcPts val="600"/>
              </a:spcBef>
              <a:spcAft>
                <a:spcPts val="0"/>
              </a:spcAft>
              <a:buClrTx/>
              <a:buSzPct val="40000"/>
              <a:buFont typeface="Arial" panose="020B0604020202020204" pitchFamily="34" charset="0"/>
              <a:buChar char="•"/>
              <a:tabLst/>
              <a:defRPr/>
            </a:pPr>
            <a:r>
              <a:rPr kumimoji="0" lang="en-US" sz="5600" b="0" i="0" u="none" strike="noStrike" kern="0" cap="none" spc="0" normalizeH="0" baseline="0" noProof="0" dirty="0">
                <a:ln>
                  <a:noFill/>
                </a:ln>
                <a:solidFill>
                  <a:srgbClr val="737373"/>
                </a:solidFill>
                <a:effectLst/>
                <a:uLnTx/>
                <a:uFillTx/>
                <a:latin typeface="Helvetica Neue"/>
                <a:sym typeface="Helvetica Neue"/>
              </a:rPr>
              <a:t>Validates inventory received from the bank to verify accurate with ServiceNow.  Notify PayCard team if Inventory is not received within 7-10 business days.</a:t>
            </a:r>
            <a:endParaRPr kumimoji="0" lang="en-US" sz="5600" b="0" i="0" u="none" strike="noStrike" kern="0" cap="none" spc="0" normalizeH="0" baseline="0" noProof="0" dirty="0">
              <a:ln>
                <a:noFill/>
              </a:ln>
              <a:solidFill>
                <a:srgbClr val="FF0000"/>
              </a:solidFill>
              <a:effectLst/>
              <a:uLnTx/>
              <a:uFillTx/>
              <a:latin typeface="Helvetica Neue"/>
              <a:sym typeface="Helvetica Neue"/>
            </a:endParaRPr>
          </a:p>
          <a:p>
            <a:pPr>
              <a:lnSpc>
                <a:spcPct val="120000"/>
              </a:lnSpc>
              <a:spcBef>
                <a:spcPts val="600"/>
              </a:spcBef>
              <a:buFont typeface="Arial" panose="020B0604020202020204" pitchFamily="34" charset="0"/>
              <a:buChar char="•"/>
            </a:pPr>
            <a:endParaRPr lang="en-US" sz="3400" dirty="0"/>
          </a:p>
          <a:p>
            <a:pPr>
              <a:lnSpc>
                <a:spcPct val="120000"/>
              </a:lnSpc>
              <a:spcBef>
                <a:spcPts val="600"/>
              </a:spcBef>
              <a:buFont typeface="Arial" panose="020B0604020202020204" pitchFamily="34" charset="0"/>
              <a:buChar char="•"/>
            </a:pPr>
            <a:endParaRPr lang="en-US" sz="2400" dirty="0"/>
          </a:p>
          <a:p>
            <a:pPr>
              <a:lnSpc>
                <a:spcPct val="120000"/>
              </a:lnSpc>
              <a:spcBef>
                <a:spcPts val="600"/>
              </a:spcBef>
              <a:buFont typeface="Arial" panose="020B0604020202020204" pitchFamily="34" charset="0"/>
              <a:buChar char="•"/>
            </a:pPr>
            <a:endParaRPr lang="en-US" sz="2400" dirty="0"/>
          </a:p>
          <a:p>
            <a:pPr>
              <a:buFont typeface="Arial" panose="020B0604020202020204" pitchFamily="34" charset="0"/>
              <a:buChar char="•"/>
            </a:pPr>
            <a:endParaRPr lang="en-US" sz="1400" dirty="0"/>
          </a:p>
        </p:txBody>
      </p:sp>
      <p:sp>
        <p:nvSpPr>
          <p:cNvPr id="2" name="Title 1">
            <a:extLst>
              <a:ext uri="{FF2B5EF4-FFF2-40B4-BE49-F238E27FC236}">
                <a16:creationId xmlns:a16="http://schemas.microsoft.com/office/drawing/2014/main" id="{E2A163E1-C20A-4D07-9197-E9034E880810}"/>
              </a:ext>
            </a:extLst>
          </p:cNvPr>
          <p:cNvSpPr>
            <a:spLocks noGrp="1"/>
          </p:cNvSpPr>
          <p:nvPr>
            <p:ph type="title" idx="4294967295"/>
          </p:nvPr>
        </p:nvSpPr>
        <p:spPr>
          <a:xfrm>
            <a:off x="254000" y="266700"/>
            <a:ext cx="12496800" cy="1257300"/>
          </a:xfrm>
        </p:spPr>
        <p:txBody>
          <a:bodyPr anchor="ctr">
            <a:normAutofit/>
          </a:bodyPr>
          <a:lstStyle/>
          <a:p>
            <a:pPr algn="ctr"/>
            <a:r>
              <a:rPr lang="en-US" sz="3600" b="1" dirty="0">
                <a:solidFill>
                  <a:schemeClr val="accent6"/>
                </a:solidFill>
              </a:rPr>
              <a:t>PayCard Inventory Order Process</a:t>
            </a:r>
          </a:p>
        </p:txBody>
      </p:sp>
    </p:spTree>
    <p:extLst>
      <p:ext uri="{BB962C8B-B14F-4D97-AF65-F5344CB8AC3E}">
        <p14:creationId xmlns:p14="http://schemas.microsoft.com/office/powerpoint/2010/main" val="7688829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xfrm>
            <a:off x="635000" y="567266"/>
            <a:ext cx="11734800" cy="1856830"/>
          </a:xfrm>
          <a:prstGeom prst="rect">
            <a:avLst/>
          </a:prstGeom>
        </p:spPr>
        <p:txBody>
          <a:bodyPr>
            <a:normAutofit/>
          </a:bodyPr>
          <a:lstStyle/>
          <a:p>
            <a:r>
              <a:rPr lang="en-US" sz="7300" dirty="0"/>
              <a:t>S</a:t>
            </a:r>
            <a:r>
              <a:rPr sz="7300" dirty="0"/>
              <a:t>ervice</a:t>
            </a:r>
            <a:r>
              <a:rPr lang="en-US" sz="7300" dirty="0"/>
              <a:t> </a:t>
            </a:r>
            <a:r>
              <a:rPr sz="7300" dirty="0"/>
              <a:t>now</a:t>
            </a:r>
            <a:r>
              <a:rPr dirty="0"/>
              <a:t> </a:t>
            </a:r>
            <a:br>
              <a:rPr sz="4800" dirty="0">
                <a:solidFill>
                  <a:srgbClr val="578BA8"/>
                </a:solidFill>
                <a:latin typeface="+mn-lt"/>
                <a:ea typeface="+mn-ea"/>
                <a:cs typeface="+mn-cs"/>
                <a:sym typeface="Helvetica Neue Light"/>
              </a:rPr>
            </a:br>
            <a:r>
              <a:rPr sz="4800" dirty="0" err="1">
                <a:solidFill>
                  <a:srgbClr val="578BA8"/>
                </a:solidFill>
                <a:latin typeface="Helvetica Neue Thin"/>
                <a:ea typeface="Helvetica Neue Thin"/>
                <a:cs typeface="Helvetica Neue Thin"/>
                <a:sym typeface="Helvetica Neue Thin"/>
              </a:rPr>
              <a:t>paycard</a:t>
            </a:r>
            <a:r>
              <a:rPr sz="4800" dirty="0">
                <a:solidFill>
                  <a:srgbClr val="578BA8"/>
                </a:solidFill>
                <a:latin typeface="Helvetica Neue Thin"/>
                <a:ea typeface="Helvetica Neue Thin"/>
                <a:cs typeface="Helvetica Neue Thin"/>
                <a:sym typeface="Helvetica Neue Thin"/>
              </a:rPr>
              <a:t> order form</a:t>
            </a:r>
          </a:p>
        </p:txBody>
      </p:sp>
      <p:pic>
        <p:nvPicPr>
          <p:cNvPr id="8" name="Picture 7">
            <a:extLst>
              <a:ext uri="{FF2B5EF4-FFF2-40B4-BE49-F238E27FC236}">
                <a16:creationId xmlns:a16="http://schemas.microsoft.com/office/drawing/2014/main" id="{E46462B4-E928-4F34-9C5B-A4BD7E000772}"/>
              </a:ext>
            </a:extLst>
          </p:cNvPr>
          <p:cNvPicPr>
            <a:picLocks noChangeAspect="1"/>
          </p:cNvPicPr>
          <p:nvPr/>
        </p:nvPicPr>
        <p:blipFill>
          <a:blip r:embed="rId3"/>
          <a:stretch>
            <a:fillRect/>
          </a:stretch>
        </p:blipFill>
        <p:spPr>
          <a:xfrm>
            <a:off x="596900" y="3124200"/>
            <a:ext cx="11811000" cy="5181600"/>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xfrm>
            <a:off x="330200" y="304800"/>
            <a:ext cx="11734800" cy="1856830"/>
          </a:xfrm>
          <a:prstGeom prst="rect">
            <a:avLst/>
          </a:prstGeom>
        </p:spPr>
        <p:txBody>
          <a:bodyPr>
            <a:normAutofit/>
          </a:bodyPr>
          <a:lstStyle/>
          <a:p>
            <a:pPr algn="ctr"/>
            <a:r>
              <a:rPr lang="en-US" sz="7300" dirty="0"/>
              <a:t>INVENTORY sheet</a:t>
            </a:r>
            <a:br>
              <a:rPr sz="4800" dirty="0">
                <a:solidFill>
                  <a:srgbClr val="578BA8"/>
                </a:solidFill>
                <a:latin typeface="+mn-lt"/>
                <a:ea typeface="+mn-ea"/>
                <a:cs typeface="+mn-cs"/>
                <a:sym typeface="Helvetica Neue Light"/>
              </a:rPr>
            </a:br>
            <a:endParaRPr sz="4800" dirty="0">
              <a:solidFill>
                <a:srgbClr val="578BA8"/>
              </a:solidFill>
              <a:latin typeface="Helvetica Neue Thin"/>
              <a:ea typeface="Helvetica Neue Thin"/>
              <a:cs typeface="Helvetica Neue Thin"/>
              <a:sym typeface="Helvetica Neue Thin"/>
            </a:endParaRPr>
          </a:p>
        </p:txBody>
      </p:sp>
      <p:graphicFrame>
        <p:nvGraphicFramePr>
          <p:cNvPr id="9" name="Table 8"/>
          <p:cNvGraphicFramePr>
            <a:graphicFrameLocks noGrp="1"/>
          </p:cNvGraphicFramePr>
          <p:nvPr>
            <p:extLst>
              <p:ext uri="{D42A27DB-BD31-4B8C-83A1-F6EECF244321}">
                <p14:modId xmlns:p14="http://schemas.microsoft.com/office/powerpoint/2010/main" val="1512109123"/>
              </p:ext>
            </p:extLst>
          </p:nvPr>
        </p:nvGraphicFramePr>
        <p:xfrm>
          <a:off x="330200" y="1752603"/>
          <a:ext cx="12344400" cy="7897685"/>
        </p:xfrm>
        <a:graphic>
          <a:graphicData uri="http://schemas.openxmlformats.org/drawingml/2006/table">
            <a:tbl>
              <a:tblPr firstRow="1" bandRow="1">
                <a:tableStyleId>{5940675A-B579-460E-94D1-54222C63F5DA}</a:tableStyleId>
              </a:tblPr>
              <a:tblGrid>
                <a:gridCol w="3240405">
                  <a:extLst>
                    <a:ext uri="{9D8B030D-6E8A-4147-A177-3AD203B41FA5}">
                      <a16:colId xmlns:a16="http://schemas.microsoft.com/office/drawing/2014/main" val="2228477305"/>
                    </a:ext>
                  </a:extLst>
                </a:gridCol>
                <a:gridCol w="9103995">
                  <a:extLst>
                    <a:ext uri="{9D8B030D-6E8A-4147-A177-3AD203B41FA5}">
                      <a16:colId xmlns:a16="http://schemas.microsoft.com/office/drawing/2014/main" val="237427035"/>
                    </a:ext>
                  </a:extLst>
                </a:gridCol>
              </a:tblGrid>
              <a:tr h="470454">
                <a:tc>
                  <a:txBody>
                    <a:bodyPr/>
                    <a:lstStyle/>
                    <a:p>
                      <a:pPr algn="ctr"/>
                      <a:r>
                        <a:rPr lang="en-US" sz="2000" b="1" u="sng" dirty="0">
                          <a:solidFill>
                            <a:srgbClr val="FFFFFF"/>
                          </a:solidFill>
                        </a:rPr>
                        <a:t>FIELDS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u="sng" dirty="0">
                          <a:solidFill>
                            <a:srgbClr val="FFFFFF"/>
                          </a:solidFill>
                        </a:rPr>
                        <a:t>DESCRIPTION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5298089"/>
                  </a:ext>
                </a:extLst>
              </a:tr>
              <a:tr h="470454">
                <a:tc>
                  <a:txBody>
                    <a:bodyPr/>
                    <a:lstStyle/>
                    <a:p>
                      <a:pPr algn="l"/>
                      <a:r>
                        <a:rPr lang="en-US" sz="2000" b="1" dirty="0">
                          <a:solidFill>
                            <a:srgbClr val="FFFFFF"/>
                          </a:solidFill>
                        </a:rPr>
                        <a:t>IRB</a:t>
                      </a:r>
                      <a:r>
                        <a:rPr lang="en-US" sz="2000" b="1" baseline="0" dirty="0">
                          <a:solidFill>
                            <a:srgbClr val="FFFFFF"/>
                          </a:solidFill>
                        </a:rPr>
                        <a:t> Protocol #</a:t>
                      </a:r>
                      <a:endParaRPr lang="en-US" sz="20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rgbClr val="FFFFFF"/>
                          </a:solidFill>
                        </a:rPr>
                        <a:t>IRB Protocol # for which the card will be used.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2102743"/>
                  </a:ext>
                </a:extLst>
              </a:tr>
              <a:tr h="470454">
                <a:tc>
                  <a:txBody>
                    <a:bodyPr/>
                    <a:lstStyle/>
                    <a:p>
                      <a:pPr algn="l"/>
                      <a:r>
                        <a:rPr lang="en-US" sz="2000" b="1" dirty="0">
                          <a:solidFill>
                            <a:srgbClr val="FFFFFF"/>
                          </a:solidFill>
                        </a:rPr>
                        <a:t>Date of Inv. Request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rgbClr val="FFFFFF"/>
                          </a:solidFill>
                        </a:rPr>
                        <a:t>Date Payment Card Request Entered in Service Now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67997430"/>
                  </a:ext>
                </a:extLst>
              </a:tr>
              <a:tr h="470454">
                <a:tc>
                  <a:txBody>
                    <a:bodyPr/>
                    <a:lstStyle/>
                    <a:p>
                      <a:pPr algn="l"/>
                      <a:r>
                        <a:rPr lang="en-US" sz="2000" b="1" dirty="0">
                          <a:solidFill>
                            <a:srgbClr val="FFFFFF"/>
                          </a:solidFill>
                        </a:rPr>
                        <a:t>Inventory Order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rgbClr val="FFFFFF"/>
                          </a:solidFill>
                        </a:rPr>
                        <a:t>This will be provided by the paycardteam.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27205005"/>
                  </a:ext>
                </a:extLst>
              </a:tr>
              <a:tr h="632781">
                <a:tc>
                  <a:txBody>
                    <a:bodyPr/>
                    <a:lstStyle/>
                    <a:p>
                      <a:pPr algn="l"/>
                      <a:r>
                        <a:rPr lang="en-US" sz="2000" b="1" dirty="0">
                          <a:solidFill>
                            <a:srgbClr val="FFFFFF"/>
                          </a:solidFill>
                        </a:rPr>
                        <a:t>Card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r>
                        <a:rPr lang="en-US" sz="1600" b="0" dirty="0">
                          <a:solidFill>
                            <a:srgbClr val="FFFFFF"/>
                          </a:solidFill>
                        </a:rPr>
                        <a:t>Please select Rewards or Focus Card</a:t>
                      </a:r>
                    </a:p>
                    <a:p>
                      <a:r>
                        <a:rPr lang="en-US" sz="1600" b="0" dirty="0">
                          <a:solidFill>
                            <a:srgbClr val="FFFFFF"/>
                          </a:solidFill>
                        </a:rPr>
                        <a:t>(Required in PayCard Load Form)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091950091"/>
                  </a:ext>
                </a:extLst>
              </a:tr>
              <a:tr h="571821">
                <a:tc>
                  <a:txBody>
                    <a:bodyPr/>
                    <a:lstStyle/>
                    <a:p>
                      <a:pPr algn="l"/>
                      <a:r>
                        <a:rPr lang="en-US" sz="2000" b="1" dirty="0">
                          <a:solidFill>
                            <a:srgbClr val="FFFFFF"/>
                          </a:solidFill>
                        </a:rPr>
                        <a:t>Customer ID (ATTMID)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marR="0" indent="0" algn="ctr" defTabSz="584200" latinLnBrk="0">
                        <a:lnSpc>
                          <a:spcPct val="100000"/>
                        </a:lnSpc>
                        <a:spcBef>
                          <a:spcPts val="0"/>
                        </a:spcBef>
                        <a:spcAft>
                          <a:spcPts val="0"/>
                        </a:spcAft>
                        <a:buClrTx/>
                        <a:buSzTx/>
                        <a:buFontTx/>
                        <a:buNone/>
                        <a:tabLst/>
                      </a:pPr>
                      <a:r>
                        <a:rPr lang="en-US" sz="1600" b="0" i="0" u="none" strike="noStrike" cap="none" spc="0" baseline="0" dirty="0">
                          <a:ln>
                            <a:noFill/>
                          </a:ln>
                          <a:solidFill>
                            <a:srgbClr val="FFFFFF"/>
                          </a:solidFill>
                          <a:uFillTx/>
                          <a:latin typeface="+mn-lt"/>
                          <a:ea typeface="+mn-ea"/>
                          <a:cs typeface="+mn-cs"/>
                          <a:sym typeface="Helvetica Neue"/>
                        </a:rPr>
                        <a:t>Unique Identifier for each card type. </a:t>
                      </a:r>
                    </a:p>
                    <a:p>
                      <a:pPr marL="0" marR="0" indent="0" algn="ctr" defTabSz="584200" latinLnBrk="0">
                        <a:lnSpc>
                          <a:spcPct val="100000"/>
                        </a:lnSpc>
                        <a:spcBef>
                          <a:spcPts val="0"/>
                        </a:spcBef>
                        <a:spcAft>
                          <a:spcPts val="0"/>
                        </a:spcAft>
                        <a:buClrTx/>
                        <a:buSzTx/>
                        <a:buFontTx/>
                        <a:buNone/>
                        <a:tabLst/>
                      </a:pPr>
                      <a:r>
                        <a:rPr lang="en-US" sz="1600" b="1" i="0" u="none" strike="noStrike" cap="none" spc="0" baseline="0" dirty="0">
                          <a:ln>
                            <a:noFill/>
                          </a:ln>
                          <a:solidFill>
                            <a:srgbClr val="FFFF00"/>
                          </a:solidFill>
                          <a:uFillTx/>
                          <a:latin typeface="+mn-lt"/>
                          <a:ea typeface="+mn-ea"/>
                          <a:cs typeface="+mn-cs"/>
                          <a:sym typeface="Helvetica Neue"/>
                        </a:rPr>
                        <a:t>  This identifier is listed on the Rewards card window envelope</a:t>
                      </a:r>
                      <a:endParaRPr lang="en-US" sz="16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86290335"/>
                  </a:ext>
                </a:extLst>
              </a:tr>
              <a:tr h="662760">
                <a:tc>
                  <a:txBody>
                    <a:bodyPr/>
                    <a:lstStyle/>
                    <a:p>
                      <a:pPr algn="l"/>
                      <a:r>
                        <a:rPr lang="en-US" sz="2000" b="1" dirty="0">
                          <a:solidFill>
                            <a:srgbClr val="FFFFFF"/>
                          </a:solidFill>
                        </a:rPr>
                        <a:t>Card ID Number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r>
                        <a:rPr lang="en-US" sz="1600" b="0" dirty="0">
                          <a:solidFill>
                            <a:srgbClr val="FFFFFF"/>
                          </a:solidFill>
                        </a:rPr>
                        <a:t>Unique identifier</a:t>
                      </a:r>
                    </a:p>
                    <a:p>
                      <a:r>
                        <a:rPr lang="en-US" sz="1600" b="0" dirty="0">
                          <a:solidFill>
                            <a:srgbClr val="FFFFFF"/>
                          </a:solidFill>
                        </a:rPr>
                        <a:t>(Required in PayCard Load Form)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467480166"/>
                  </a:ext>
                </a:extLst>
              </a:tr>
              <a:tr h="470454">
                <a:tc>
                  <a:txBody>
                    <a:bodyPr/>
                    <a:lstStyle/>
                    <a:p>
                      <a:pPr algn="l"/>
                      <a:r>
                        <a:rPr lang="en-US" sz="2000" b="1" dirty="0">
                          <a:solidFill>
                            <a:srgbClr val="FFFFFF"/>
                          </a:solidFill>
                        </a:rPr>
                        <a:t>Patient ID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0" dirty="0">
                          <a:solidFill>
                            <a:srgbClr val="FFFFFF"/>
                          </a:solidFill>
                        </a:rPr>
                        <a:t>Can be used by the department at their discretion.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5542630"/>
                  </a:ext>
                </a:extLst>
              </a:tr>
              <a:tr h="470454">
                <a:tc>
                  <a:txBody>
                    <a:bodyPr/>
                    <a:lstStyle/>
                    <a:p>
                      <a:pPr algn="l"/>
                      <a:r>
                        <a:rPr lang="en-US" sz="2000" b="1" dirty="0">
                          <a:solidFill>
                            <a:srgbClr val="FFFFFF"/>
                          </a:solidFill>
                        </a:rPr>
                        <a:t>Expiration Date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0" dirty="0">
                          <a:solidFill>
                            <a:srgbClr val="FFFFFF"/>
                          </a:solidFill>
                        </a:rPr>
                        <a:t>This will be provided by the PayCard team.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82443520"/>
                  </a:ext>
                </a:extLst>
              </a:tr>
              <a:tr h="592996">
                <a:tc>
                  <a:txBody>
                    <a:bodyPr/>
                    <a:lstStyle/>
                    <a:p>
                      <a:pPr algn="l"/>
                      <a:r>
                        <a:rPr lang="en-US" sz="2000" b="1" dirty="0">
                          <a:solidFill>
                            <a:srgbClr val="FFFFFF"/>
                          </a:solidFill>
                        </a:rPr>
                        <a:t>Card Status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0" dirty="0">
                          <a:solidFill>
                            <a:srgbClr val="FFFFFF"/>
                          </a:solidFill>
                        </a:rPr>
                        <a:t>Card Status - can  be changed by the department to track card status' through the process.  </a:t>
                      </a:r>
                    </a:p>
                    <a:p>
                      <a:r>
                        <a:rPr lang="en-US" sz="1400" b="0" dirty="0">
                          <a:solidFill>
                            <a:srgbClr val="FFFFFF"/>
                          </a:solidFill>
                        </a:rPr>
                        <a:t>Select</a:t>
                      </a:r>
                      <a:r>
                        <a:rPr lang="en-US" sz="1400" b="0" baseline="0" dirty="0">
                          <a:solidFill>
                            <a:srgbClr val="FFFFFF"/>
                          </a:solidFill>
                        </a:rPr>
                        <a:t> from: Loaded/Undistributed, Loaded/Distributed, Stale/Damaged</a:t>
                      </a:r>
                      <a:endParaRPr lang="en-US" sz="1400" b="0"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2911104"/>
                  </a:ext>
                </a:extLst>
              </a:tr>
              <a:tr h="470454">
                <a:tc>
                  <a:txBody>
                    <a:bodyPr/>
                    <a:lstStyle/>
                    <a:p>
                      <a:pPr algn="l"/>
                      <a:r>
                        <a:rPr lang="en-US" sz="2000" b="1" dirty="0">
                          <a:solidFill>
                            <a:srgbClr val="FFFFFF"/>
                          </a:solidFill>
                        </a:rPr>
                        <a:t>Voucher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0" dirty="0">
                          <a:solidFill>
                            <a:srgbClr val="FFFFFF"/>
                          </a:solidFill>
                        </a:rPr>
                        <a:t>When loading, the Voucher # of the loading request.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579621"/>
                  </a:ext>
                </a:extLst>
              </a:tr>
              <a:tr h="533182">
                <a:tc>
                  <a:txBody>
                    <a:bodyPr/>
                    <a:lstStyle/>
                    <a:p>
                      <a:pPr algn="l"/>
                      <a:r>
                        <a:rPr lang="en-US" sz="2000" b="1" dirty="0">
                          <a:solidFill>
                            <a:srgbClr val="FFFFFF"/>
                          </a:solidFill>
                        </a:rPr>
                        <a:t>Card # in Voucher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0" dirty="0">
                          <a:solidFill>
                            <a:srgbClr val="FFFFFF"/>
                          </a:solidFill>
                        </a:rPr>
                        <a:t># of the card in the voucher request. If 10 cards being loaded on 1 voucher, then please enter "10".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9899247"/>
                  </a:ext>
                </a:extLst>
              </a:tr>
              <a:tr h="662760">
                <a:tc>
                  <a:txBody>
                    <a:bodyPr/>
                    <a:lstStyle/>
                    <a:p>
                      <a:pPr algn="l"/>
                      <a:r>
                        <a:rPr lang="en-US" sz="2000" b="1" dirty="0">
                          <a:solidFill>
                            <a:srgbClr val="FFFFFF"/>
                          </a:solidFill>
                        </a:rPr>
                        <a:t>Load Amount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r>
                        <a:rPr lang="en-US" sz="1600" b="0" dirty="0">
                          <a:solidFill>
                            <a:srgbClr val="FFFFFF"/>
                          </a:solidFill>
                        </a:rPr>
                        <a:t>The amount of the load for each card.</a:t>
                      </a:r>
                    </a:p>
                    <a:p>
                      <a:r>
                        <a:rPr lang="en-US" sz="1600" b="0" dirty="0">
                          <a:solidFill>
                            <a:srgbClr val="FFFFFF"/>
                          </a:solidFill>
                        </a:rPr>
                        <a:t>(Required in PayCard Load Form)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117508232"/>
                  </a:ext>
                </a:extLst>
              </a:tr>
              <a:tr h="470454">
                <a:tc>
                  <a:txBody>
                    <a:bodyPr/>
                    <a:lstStyle/>
                    <a:p>
                      <a:pPr algn="l"/>
                      <a:r>
                        <a:rPr lang="en-US" sz="2000" b="1" dirty="0">
                          <a:solidFill>
                            <a:srgbClr val="FFFFFF"/>
                          </a:solidFill>
                        </a:rPr>
                        <a:t>Original</a:t>
                      </a:r>
                      <a:r>
                        <a:rPr lang="en-US" sz="2000" b="1" baseline="0" dirty="0">
                          <a:solidFill>
                            <a:srgbClr val="FFFFFF"/>
                          </a:solidFill>
                        </a:rPr>
                        <a:t> Load Date</a:t>
                      </a:r>
                      <a:endParaRPr lang="en-US" sz="20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rgbClr val="FFFFFF"/>
                          </a:solidFill>
                        </a:rPr>
                        <a:t>The date the confirmation came from AP that the card(s) has/have been loaded.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2051422"/>
                  </a:ext>
                </a:extLst>
              </a:tr>
              <a:tr h="470454">
                <a:tc>
                  <a:txBody>
                    <a:bodyPr/>
                    <a:lstStyle/>
                    <a:p>
                      <a:pPr algn="l"/>
                      <a:r>
                        <a:rPr lang="en-US" sz="2000" b="1" dirty="0">
                          <a:solidFill>
                            <a:srgbClr val="FFFFFF"/>
                          </a:solidFill>
                        </a:rPr>
                        <a:t>Comments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6091673"/>
                  </a:ext>
                </a:extLst>
              </a:tr>
            </a:tbl>
          </a:graphicData>
        </a:graphic>
      </p:graphicFrame>
    </p:spTree>
    <p:extLst>
      <p:ext uri="{BB962C8B-B14F-4D97-AF65-F5344CB8AC3E}">
        <p14:creationId xmlns:p14="http://schemas.microsoft.com/office/powerpoint/2010/main" val="413224181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ctrTitle"/>
          </p:nvPr>
        </p:nvSpPr>
        <p:spPr>
          <a:xfrm>
            <a:off x="254000" y="304800"/>
            <a:ext cx="11734800" cy="1212173"/>
          </a:xfrm>
          <a:prstGeom prst="rect">
            <a:avLst/>
          </a:prstGeom>
        </p:spPr>
        <p:txBody>
          <a:bodyPr>
            <a:normAutofit fontScale="90000"/>
          </a:bodyPr>
          <a:lstStyle/>
          <a:p>
            <a:pPr algn="ctr">
              <a:defRPr sz="6500"/>
            </a:pPr>
            <a:br>
              <a:rPr lang="en-US" sz="6300" dirty="0"/>
            </a:br>
            <a:br>
              <a:rPr lang="en-US" sz="6300" dirty="0"/>
            </a:br>
            <a:br>
              <a:rPr lang="en-US" sz="6300" dirty="0"/>
            </a:br>
            <a:r>
              <a:rPr lang="en-US" sz="6300" dirty="0"/>
              <a:t> Verifying card order</a:t>
            </a:r>
            <a:endParaRPr sz="6300" dirty="0"/>
          </a:p>
        </p:txBody>
      </p:sp>
      <p:pic>
        <p:nvPicPr>
          <p:cNvPr id="3" name="Picture 2"/>
          <p:cNvPicPr>
            <a:picLocks noChangeAspect="1"/>
          </p:cNvPicPr>
          <p:nvPr/>
        </p:nvPicPr>
        <p:blipFill>
          <a:blip r:embed="rId3"/>
          <a:stretch>
            <a:fillRect/>
          </a:stretch>
        </p:blipFill>
        <p:spPr>
          <a:xfrm>
            <a:off x="6167799" y="4667687"/>
            <a:ext cx="669201" cy="418225"/>
          </a:xfrm>
          <a:prstGeom prst="rect">
            <a:avLst/>
          </a:prstGeom>
        </p:spPr>
      </p:pic>
      <p:sp>
        <p:nvSpPr>
          <p:cNvPr id="7" name="TextBox 6"/>
          <p:cNvSpPr txBox="1"/>
          <p:nvPr/>
        </p:nvSpPr>
        <p:spPr>
          <a:xfrm>
            <a:off x="476898" y="-155106"/>
            <a:ext cx="11892902" cy="77354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en-US" sz="4400" dirty="0">
              <a:solidFill>
                <a:schemeClr val="tx2"/>
              </a:solidFill>
            </a:endParaRPr>
          </a:p>
          <a:p>
            <a:pPr algn="l"/>
            <a:endParaRPr lang="en-US" sz="4400" dirty="0">
              <a:solidFill>
                <a:schemeClr val="tx2"/>
              </a:solidFill>
            </a:endParaRPr>
          </a:p>
          <a:p>
            <a:pPr algn="l"/>
            <a:r>
              <a:rPr lang="en-US" sz="4400" dirty="0">
                <a:solidFill>
                  <a:srgbClr val="002060"/>
                </a:solidFill>
                <a:highlight>
                  <a:srgbClr val="FFFF00"/>
                </a:highlight>
              </a:rPr>
              <a:t>DO NOT OPEN ENVELOPES!</a:t>
            </a:r>
          </a:p>
          <a:p>
            <a:r>
              <a:rPr lang="en-US" sz="4400" b="1" dirty="0">
                <a:solidFill>
                  <a:srgbClr val="0070C0"/>
                </a:solidFill>
              </a:rPr>
              <a:t>Rewards Cards</a:t>
            </a:r>
          </a:p>
          <a:p>
            <a:pPr algn="l"/>
            <a:r>
              <a:rPr kumimoji="0" lang="en-US" sz="4000" b="0" i="0" u="none" strike="noStrike" cap="none" spc="0" normalizeH="0" baseline="0" dirty="0">
                <a:ln>
                  <a:noFill/>
                </a:ln>
                <a:solidFill>
                  <a:schemeClr val="tx2"/>
                </a:solidFill>
                <a:effectLst/>
                <a:uFillTx/>
                <a:latin typeface="+mj-lt"/>
                <a:ea typeface="+mj-ea"/>
                <a:cs typeface="+mj-cs"/>
                <a:sym typeface="Helvetica Neue Bold Condensed"/>
              </a:rPr>
              <a:t>Use the </a:t>
            </a:r>
            <a:r>
              <a:rPr kumimoji="0" lang="en-US" sz="4000" b="1" i="0" u="none" strike="noStrike" cap="none" spc="0" normalizeH="0" baseline="0" dirty="0">
                <a:ln>
                  <a:noFill/>
                </a:ln>
                <a:solidFill>
                  <a:schemeClr val="tx2"/>
                </a:solidFill>
                <a:effectLst/>
                <a:uFillTx/>
                <a:latin typeface="+mj-lt"/>
                <a:ea typeface="+mj-ea"/>
                <a:cs typeface="+mj-cs"/>
                <a:sym typeface="Helvetica Neue Bold Condensed"/>
              </a:rPr>
              <a:t>10-digit</a:t>
            </a:r>
            <a:r>
              <a:rPr kumimoji="0" lang="en-US" sz="4000" b="0" i="0" u="none" strike="noStrike" cap="none" spc="0" normalizeH="0" baseline="0" dirty="0">
                <a:ln>
                  <a:noFill/>
                </a:ln>
                <a:solidFill>
                  <a:schemeClr val="tx2"/>
                </a:solidFill>
                <a:effectLst/>
                <a:uFillTx/>
                <a:latin typeface="+mj-lt"/>
                <a:ea typeface="+mj-ea"/>
                <a:cs typeface="+mj-cs"/>
                <a:sym typeface="Helvetica Neue Bold Condensed"/>
              </a:rPr>
              <a:t> </a:t>
            </a:r>
            <a:r>
              <a:rPr kumimoji="0" lang="en-US" sz="4000" b="1" i="0" u="none" strike="noStrike" cap="none" spc="0" normalizeH="0" baseline="0" dirty="0">
                <a:ln>
                  <a:noFill/>
                </a:ln>
                <a:solidFill>
                  <a:schemeClr val="tx2"/>
                </a:solidFill>
                <a:effectLst/>
                <a:uFillTx/>
                <a:latin typeface="+mj-lt"/>
                <a:ea typeface="+mj-ea"/>
                <a:cs typeface="+mj-cs"/>
                <a:sym typeface="Helvetica Neue Bold Condensed"/>
              </a:rPr>
              <a:t>ATTMID ID #</a:t>
            </a:r>
            <a:r>
              <a:rPr kumimoji="0" lang="en-US" sz="4000" b="1" i="0" u="none" strike="noStrike" cap="none" spc="0" normalizeH="0" dirty="0">
                <a:ln>
                  <a:noFill/>
                </a:ln>
                <a:solidFill>
                  <a:schemeClr val="tx2"/>
                </a:solidFill>
                <a:effectLst/>
                <a:uFillTx/>
                <a:latin typeface="+mj-lt"/>
                <a:ea typeface="+mj-ea"/>
                <a:cs typeface="+mj-cs"/>
                <a:sym typeface="Helvetica Neue Bold Condensed"/>
              </a:rPr>
              <a:t> highlighted below and also </a:t>
            </a:r>
            <a:r>
              <a:rPr kumimoji="0" lang="en-US" sz="4000" b="0" i="0" u="none" strike="noStrike" cap="none" spc="0" normalizeH="0" dirty="0">
                <a:ln>
                  <a:noFill/>
                </a:ln>
                <a:solidFill>
                  <a:schemeClr val="tx2"/>
                </a:solidFill>
                <a:effectLst/>
                <a:uFillTx/>
                <a:latin typeface="+mj-lt"/>
                <a:ea typeface="+mj-ea"/>
                <a:cs typeface="+mj-cs"/>
                <a:sym typeface="Helvetica Neue Bold Condensed"/>
              </a:rPr>
              <a:t>provided in the Inventory Reconciliation Sheet spreadsheet along with the Card ID#. The Card ID# on the inventory sheet will be used to populate the Funding requests.  </a:t>
            </a:r>
          </a:p>
          <a:p>
            <a:pPr algn="l"/>
            <a:r>
              <a:rPr kumimoji="0" lang="en-US" sz="4000" b="0" i="0" u="none" strike="noStrike" cap="none" spc="0" normalizeH="0" dirty="0">
                <a:ln>
                  <a:noFill/>
                </a:ln>
                <a:solidFill>
                  <a:schemeClr val="tx2"/>
                </a:solidFill>
                <a:effectLst/>
                <a:uFillTx/>
                <a:latin typeface="+mj-lt"/>
                <a:ea typeface="+mj-ea"/>
                <a:cs typeface="+mj-cs"/>
                <a:sym typeface="Helvetica Neue Bold Condensed"/>
              </a:rPr>
              <a:t>The ATTMID in the below example is:  0123456789</a:t>
            </a:r>
          </a:p>
          <a:p>
            <a:pPr algn="l"/>
            <a:r>
              <a:rPr kumimoji="0" lang="en-US" sz="4000" b="0" i="0" u="none" strike="noStrike" cap="none" spc="0" normalizeH="0" dirty="0">
                <a:ln>
                  <a:noFill/>
                </a:ln>
                <a:solidFill>
                  <a:schemeClr val="tx2"/>
                </a:solidFill>
                <a:effectLst/>
                <a:uFillTx/>
                <a:latin typeface="+mj-lt"/>
                <a:ea typeface="+mj-ea"/>
                <a:cs typeface="+mj-cs"/>
                <a:sym typeface="Helvetica Neue Bold Condensed"/>
              </a:rPr>
              <a:t>Note:  </a:t>
            </a:r>
            <a:r>
              <a:rPr kumimoji="0" lang="en-US" sz="4000" b="0" i="1" u="none" strike="noStrike" cap="none" spc="0" normalizeH="0" dirty="0">
                <a:ln>
                  <a:noFill/>
                </a:ln>
                <a:solidFill>
                  <a:schemeClr val="tx2"/>
                </a:solidFill>
                <a:effectLst/>
                <a:uFillTx/>
                <a:latin typeface="+mj-lt"/>
                <a:ea typeface="+mj-ea"/>
                <a:cs typeface="+mj-cs"/>
                <a:sym typeface="Helvetica Neue Bold Condensed"/>
              </a:rPr>
              <a:t>This Card ID# is als</a:t>
            </a:r>
            <a:r>
              <a:rPr lang="en-US" sz="4000" i="1" dirty="0">
                <a:solidFill>
                  <a:schemeClr val="tx2"/>
                </a:solidFill>
              </a:rPr>
              <a:t>o noted on the back of the card.</a:t>
            </a:r>
            <a:endParaRPr kumimoji="0" lang="en-US" sz="4000" b="0" i="0" u="none" strike="noStrike" cap="none" spc="0" normalizeH="0" baseline="0" dirty="0">
              <a:ln>
                <a:noFill/>
              </a:ln>
              <a:solidFill>
                <a:srgbClr val="558AAB"/>
              </a:solidFill>
              <a:effectLst/>
              <a:uFillTx/>
              <a:latin typeface="+mj-lt"/>
              <a:ea typeface="+mj-ea"/>
              <a:cs typeface="+mj-cs"/>
              <a:sym typeface="Helvetica Neue Bold Condensed"/>
            </a:endParaRPr>
          </a:p>
        </p:txBody>
      </p:sp>
      <p:pic>
        <p:nvPicPr>
          <p:cNvPr id="5" name="Picture 4">
            <a:extLst>
              <a:ext uri="{FF2B5EF4-FFF2-40B4-BE49-F238E27FC236}">
                <a16:creationId xmlns:a16="http://schemas.microsoft.com/office/drawing/2014/main" id="{87AC1FD4-664A-43C8-9DF8-BC776F3FCA53}"/>
              </a:ext>
            </a:extLst>
          </p:cNvPr>
          <p:cNvPicPr>
            <a:picLocks noChangeAspect="1"/>
          </p:cNvPicPr>
          <p:nvPr/>
        </p:nvPicPr>
        <p:blipFill>
          <a:blip r:embed="rId4"/>
          <a:stretch>
            <a:fillRect/>
          </a:stretch>
        </p:blipFill>
        <p:spPr>
          <a:xfrm>
            <a:off x="3835400" y="7924800"/>
            <a:ext cx="5029200" cy="1371791"/>
          </a:xfrm>
          <a:prstGeom prst="rect">
            <a:avLst/>
          </a:prstGeom>
        </p:spPr>
      </p:pic>
    </p:spTree>
    <p:extLst>
      <p:ext uri="{BB962C8B-B14F-4D97-AF65-F5344CB8AC3E}">
        <p14:creationId xmlns:p14="http://schemas.microsoft.com/office/powerpoint/2010/main" val="307176702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ctrTitle"/>
          </p:nvPr>
        </p:nvSpPr>
        <p:spPr>
          <a:xfrm>
            <a:off x="254000" y="304800"/>
            <a:ext cx="11734800" cy="1212173"/>
          </a:xfrm>
          <a:prstGeom prst="rect">
            <a:avLst/>
          </a:prstGeom>
        </p:spPr>
        <p:txBody>
          <a:bodyPr>
            <a:normAutofit fontScale="90000"/>
          </a:bodyPr>
          <a:lstStyle/>
          <a:p>
            <a:pPr algn="ctr">
              <a:defRPr sz="6500"/>
            </a:pPr>
            <a:br>
              <a:rPr lang="en-US" sz="6300" dirty="0"/>
            </a:br>
            <a:br>
              <a:rPr lang="en-US" sz="6300" dirty="0"/>
            </a:br>
            <a:br>
              <a:rPr lang="en-US" sz="6300" dirty="0"/>
            </a:br>
            <a:r>
              <a:rPr lang="en-US" sz="6300" dirty="0"/>
              <a:t> Verifying card order</a:t>
            </a:r>
            <a:endParaRPr sz="6300" dirty="0"/>
          </a:p>
        </p:txBody>
      </p:sp>
      <p:pic>
        <p:nvPicPr>
          <p:cNvPr id="3" name="Picture 2"/>
          <p:cNvPicPr>
            <a:picLocks noChangeAspect="1"/>
          </p:cNvPicPr>
          <p:nvPr/>
        </p:nvPicPr>
        <p:blipFill>
          <a:blip r:embed="rId3"/>
          <a:stretch>
            <a:fillRect/>
          </a:stretch>
        </p:blipFill>
        <p:spPr>
          <a:xfrm>
            <a:off x="6167799" y="4667687"/>
            <a:ext cx="669201" cy="418225"/>
          </a:xfrm>
          <a:prstGeom prst="rect">
            <a:avLst/>
          </a:prstGeom>
        </p:spPr>
      </p:pic>
      <p:sp>
        <p:nvSpPr>
          <p:cNvPr id="7" name="TextBox 6"/>
          <p:cNvSpPr txBox="1"/>
          <p:nvPr/>
        </p:nvSpPr>
        <p:spPr>
          <a:xfrm>
            <a:off x="476898" y="-432104"/>
            <a:ext cx="11892902" cy="82894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en-US" sz="4400" dirty="0">
              <a:solidFill>
                <a:schemeClr val="tx2"/>
              </a:solidFill>
            </a:endParaRPr>
          </a:p>
          <a:p>
            <a:pPr algn="l"/>
            <a:endParaRPr lang="en-US" sz="4400" dirty="0">
              <a:solidFill>
                <a:schemeClr val="tx2"/>
              </a:solidFill>
            </a:endParaRPr>
          </a:p>
          <a:p>
            <a:pPr algn="l"/>
            <a:r>
              <a:rPr lang="en-US" sz="4400" dirty="0">
                <a:solidFill>
                  <a:srgbClr val="002060"/>
                </a:solidFill>
                <a:highlight>
                  <a:srgbClr val="FFFF00"/>
                </a:highlight>
              </a:rPr>
              <a:t>DO NOT OPEN ENVELOPES!</a:t>
            </a:r>
          </a:p>
          <a:p>
            <a:r>
              <a:rPr lang="en-US" sz="4000" b="1" dirty="0">
                <a:solidFill>
                  <a:srgbClr val="0070C0"/>
                </a:solidFill>
              </a:rPr>
              <a:t>Focus Cards</a:t>
            </a:r>
          </a:p>
          <a:p>
            <a:pPr algn="l"/>
            <a:r>
              <a:rPr kumimoji="0" lang="en-US" sz="4000" b="0" i="0" u="none" strike="noStrike" cap="none" spc="0" normalizeH="0" baseline="0" dirty="0">
                <a:ln>
                  <a:noFill/>
                </a:ln>
                <a:solidFill>
                  <a:schemeClr val="tx2"/>
                </a:solidFill>
                <a:effectLst/>
                <a:uFillTx/>
                <a:latin typeface="+mj-lt"/>
                <a:ea typeface="+mj-ea"/>
                <a:cs typeface="+mj-cs"/>
                <a:sym typeface="Helvetica Neue Bold Condensed"/>
              </a:rPr>
              <a:t>Use the </a:t>
            </a:r>
            <a:r>
              <a:rPr kumimoji="0" lang="en-US" sz="4000" b="1" i="0" u="none" strike="noStrike" cap="none" spc="0" normalizeH="0" baseline="0" dirty="0">
                <a:ln>
                  <a:noFill/>
                </a:ln>
                <a:solidFill>
                  <a:schemeClr val="tx2"/>
                </a:solidFill>
                <a:effectLst/>
                <a:uFillTx/>
                <a:latin typeface="+mj-lt"/>
                <a:ea typeface="+mj-ea"/>
                <a:cs typeface="+mj-cs"/>
                <a:sym typeface="Helvetica Neue Bold Condensed"/>
              </a:rPr>
              <a:t>10-digit</a:t>
            </a:r>
            <a:r>
              <a:rPr kumimoji="0" lang="en-US" sz="4000" b="0" i="0" u="none" strike="noStrike" cap="none" spc="0" normalizeH="0" baseline="0" dirty="0">
                <a:ln>
                  <a:noFill/>
                </a:ln>
                <a:solidFill>
                  <a:schemeClr val="tx2"/>
                </a:solidFill>
                <a:effectLst/>
                <a:uFillTx/>
                <a:latin typeface="+mj-lt"/>
                <a:ea typeface="+mj-ea"/>
                <a:cs typeface="+mj-cs"/>
                <a:sym typeface="Helvetica Neue Bold Condensed"/>
              </a:rPr>
              <a:t> </a:t>
            </a:r>
            <a:r>
              <a:rPr kumimoji="0" lang="en-US" sz="4000" b="1" i="0" u="none" strike="noStrike" cap="none" spc="0" normalizeH="0" baseline="0" dirty="0">
                <a:ln>
                  <a:noFill/>
                </a:ln>
                <a:solidFill>
                  <a:schemeClr val="tx2"/>
                </a:solidFill>
                <a:effectLst/>
                <a:uFillTx/>
                <a:latin typeface="+mj-lt"/>
                <a:ea typeface="+mj-ea"/>
                <a:cs typeface="+mj-cs"/>
                <a:sym typeface="Helvetica Neue Bold Condensed"/>
              </a:rPr>
              <a:t>card ID #</a:t>
            </a:r>
            <a:r>
              <a:rPr kumimoji="0" lang="en-US" sz="4000" b="1" i="0" u="none" strike="noStrike" cap="none" spc="0" normalizeH="0" dirty="0">
                <a:ln>
                  <a:noFill/>
                </a:ln>
                <a:solidFill>
                  <a:schemeClr val="tx2"/>
                </a:solidFill>
                <a:effectLst/>
                <a:uFillTx/>
                <a:latin typeface="+mj-lt"/>
                <a:ea typeface="+mj-ea"/>
                <a:cs typeface="+mj-cs"/>
                <a:sym typeface="Helvetica Neue Bold Condensed"/>
              </a:rPr>
              <a:t> found in the window of each envelope.  </a:t>
            </a:r>
            <a:r>
              <a:rPr kumimoji="0" lang="en-US" sz="4000" i="0" u="none" strike="noStrike" cap="none" spc="0" normalizeH="0" dirty="0">
                <a:ln>
                  <a:noFill/>
                </a:ln>
                <a:solidFill>
                  <a:schemeClr val="tx2"/>
                </a:solidFill>
                <a:effectLst/>
                <a:uFillTx/>
                <a:latin typeface="+mj-lt"/>
                <a:ea typeface="+mj-ea"/>
                <a:cs typeface="+mj-cs"/>
                <a:sym typeface="Helvetica Neue Bold Condensed"/>
              </a:rPr>
              <a:t>See</a:t>
            </a:r>
            <a:r>
              <a:rPr kumimoji="0" lang="en-US" sz="4000" b="1" i="0" u="none" strike="noStrike" cap="none" spc="0" normalizeH="0" dirty="0">
                <a:ln>
                  <a:noFill/>
                </a:ln>
                <a:solidFill>
                  <a:schemeClr val="tx2"/>
                </a:solidFill>
                <a:effectLst/>
                <a:uFillTx/>
                <a:latin typeface="+mj-lt"/>
                <a:ea typeface="+mj-ea"/>
                <a:cs typeface="+mj-cs"/>
                <a:sym typeface="Helvetica Neue Bold Condensed"/>
              </a:rPr>
              <a:t> </a:t>
            </a:r>
            <a:r>
              <a:rPr kumimoji="0" lang="en-US" sz="4000" i="0" u="none" strike="noStrike" cap="none" spc="0" normalizeH="0" dirty="0">
                <a:ln>
                  <a:noFill/>
                </a:ln>
                <a:solidFill>
                  <a:schemeClr val="tx2"/>
                </a:solidFill>
                <a:effectLst/>
                <a:uFillTx/>
                <a:latin typeface="+mj-lt"/>
                <a:ea typeface="+mj-ea"/>
                <a:cs typeface="+mj-cs"/>
                <a:sym typeface="Helvetica Neue Bold Condensed"/>
              </a:rPr>
              <a:t>example highlighted below.  </a:t>
            </a:r>
            <a:r>
              <a:rPr kumimoji="0" lang="en-US" sz="4000" b="1" i="0" u="none" strike="noStrike" cap="none" spc="0" normalizeH="0" dirty="0">
                <a:ln>
                  <a:noFill/>
                </a:ln>
                <a:solidFill>
                  <a:schemeClr val="tx2"/>
                </a:solidFill>
                <a:effectLst/>
                <a:uFillTx/>
                <a:latin typeface="+mj-lt"/>
                <a:ea typeface="+mj-ea"/>
                <a:cs typeface="+mj-cs"/>
                <a:sym typeface="Helvetica Neue Bold Condensed"/>
              </a:rPr>
              <a:t>This card ID# is also </a:t>
            </a:r>
            <a:r>
              <a:rPr kumimoji="0" lang="en-US" sz="4000" b="0" i="0" u="none" strike="noStrike" cap="none" spc="0" normalizeH="0" dirty="0">
                <a:ln>
                  <a:noFill/>
                </a:ln>
                <a:solidFill>
                  <a:schemeClr val="tx2"/>
                </a:solidFill>
                <a:effectLst/>
                <a:uFillTx/>
                <a:latin typeface="+mj-lt"/>
                <a:ea typeface="+mj-ea"/>
                <a:cs typeface="+mj-cs"/>
                <a:sym typeface="Helvetica Neue Bold Condensed"/>
              </a:rPr>
              <a:t>provided in the Inventory Reconciliation spreadsheet provided by the PayCard team, so that you can validate the inventory shipment received is accurate.  </a:t>
            </a:r>
          </a:p>
          <a:p>
            <a:pPr algn="l"/>
            <a:r>
              <a:rPr kumimoji="0" lang="en-US" sz="4000" b="0" i="0" u="none" strike="noStrike" cap="none" spc="0" normalizeH="0" dirty="0">
                <a:ln>
                  <a:noFill/>
                </a:ln>
                <a:solidFill>
                  <a:schemeClr val="tx2"/>
                </a:solidFill>
                <a:effectLst/>
                <a:uFillTx/>
                <a:latin typeface="+mj-lt"/>
                <a:ea typeface="+mj-ea"/>
                <a:cs typeface="+mj-cs"/>
                <a:sym typeface="Helvetica Neue Bold Condensed"/>
              </a:rPr>
              <a:t>The card ID in the below example is:  4762123414</a:t>
            </a:r>
          </a:p>
          <a:p>
            <a:pPr algn="l"/>
            <a:r>
              <a:rPr kumimoji="0" lang="en-US" sz="4000" b="0" i="0" u="none" strike="noStrike" cap="none" spc="0" normalizeH="0" dirty="0">
                <a:ln>
                  <a:noFill/>
                </a:ln>
                <a:solidFill>
                  <a:schemeClr val="tx2"/>
                </a:solidFill>
                <a:effectLst/>
                <a:uFillTx/>
                <a:latin typeface="+mj-lt"/>
                <a:ea typeface="+mj-ea"/>
                <a:cs typeface="+mj-cs"/>
                <a:sym typeface="Helvetica Neue Bold Condensed"/>
              </a:rPr>
              <a:t>Note:  </a:t>
            </a:r>
            <a:r>
              <a:rPr kumimoji="0" lang="en-US" sz="4000" b="0" i="1" u="none" strike="noStrike" cap="none" spc="0" normalizeH="0" dirty="0">
                <a:ln>
                  <a:noFill/>
                </a:ln>
                <a:solidFill>
                  <a:schemeClr val="tx2"/>
                </a:solidFill>
                <a:effectLst/>
                <a:uFillTx/>
                <a:latin typeface="+mj-lt"/>
                <a:ea typeface="+mj-ea"/>
                <a:cs typeface="+mj-cs"/>
                <a:sym typeface="Helvetica Neue Bold Condensed"/>
              </a:rPr>
              <a:t>This Card ID# is als</a:t>
            </a:r>
            <a:r>
              <a:rPr lang="en-US" sz="4000" i="1" dirty="0">
                <a:solidFill>
                  <a:schemeClr val="tx2"/>
                </a:solidFill>
              </a:rPr>
              <a:t>o noted on the back of the card.</a:t>
            </a:r>
            <a:endParaRPr kumimoji="0" lang="en-US" sz="4000" b="0" i="0" u="none" strike="noStrike" cap="none" spc="0" normalizeH="0" baseline="0" dirty="0">
              <a:ln>
                <a:noFill/>
              </a:ln>
              <a:solidFill>
                <a:srgbClr val="558AAB"/>
              </a:solidFill>
              <a:effectLst/>
              <a:uFillTx/>
              <a:latin typeface="+mj-lt"/>
              <a:ea typeface="+mj-ea"/>
              <a:cs typeface="+mj-cs"/>
              <a:sym typeface="Helvetica Neue Bold Condensed"/>
            </a:endParaRPr>
          </a:p>
        </p:txBody>
      </p:sp>
      <p:pic>
        <p:nvPicPr>
          <p:cNvPr id="5" name="Picture 4">
            <a:extLst>
              <a:ext uri="{FF2B5EF4-FFF2-40B4-BE49-F238E27FC236}">
                <a16:creationId xmlns:a16="http://schemas.microsoft.com/office/drawing/2014/main" id="{60D2DB2B-A71E-4801-9B4C-961C6A9DD9CE}"/>
              </a:ext>
            </a:extLst>
          </p:cNvPr>
          <p:cNvPicPr>
            <a:picLocks noChangeAspect="1"/>
          </p:cNvPicPr>
          <p:nvPr/>
        </p:nvPicPr>
        <p:blipFill>
          <a:blip r:embed="rId4"/>
          <a:stretch>
            <a:fillRect/>
          </a:stretch>
        </p:blipFill>
        <p:spPr>
          <a:xfrm>
            <a:off x="3378200" y="7363143"/>
            <a:ext cx="5887272" cy="1590628"/>
          </a:xfrm>
          <a:prstGeom prst="rect">
            <a:avLst/>
          </a:prstGeom>
        </p:spPr>
      </p:pic>
    </p:spTree>
    <p:extLst>
      <p:ext uri="{BB962C8B-B14F-4D97-AF65-F5344CB8AC3E}">
        <p14:creationId xmlns:p14="http://schemas.microsoft.com/office/powerpoint/2010/main" val="1646732322"/>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9559</TotalTime>
  <Words>2010</Words>
  <Application>Microsoft Office PowerPoint</Application>
  <PresentationFormat>Custom</PresentationFormat>
  <Paragraphs>222</Paragraphs>
  <Slides>16</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Calibri</vt:lpstr>
      <vt:lpstr>Calibri Light</vt:lpstr>
      <vt:lpstr>Helvetica</vt:lpstr>
      <vt:lpstr>Helvetica Neue</vt:lpstr>
      <vt:lpstr>Helvetica Neue Bold Condensed</vt:lpstr>
      <vt:lpstr>Helvetica Neue Light</vt:lpstr>
      <vt:lpstr>Helvetica Neue Thin</vt:lpstr>
      <vt:lpstr>Wingdings</vt:lpstr>
      <vt:lpstr>Blueprint</vt:lpstr>
      <vt:lpstr>Office Theme</vt:lpstr>
      <vt:lpstr>paycard program</vt:lpstr>
      <vt:lpstr>paycard program  benefits</vt:lpstr>
      <vt:lpstr>paycard program  (How it works)</vt:lpstr>
      <vt:lpstr>U.S. Bank Card Focus vs. Rewards Comparison</vt:lpstr>
      <vt:lpstr>PayCard Inventory Order Process</vt:lpstr>
      <vt:lpstr>Service now  paycard order form</vt:lpstr>
      <vt:lpstr>INVENTORY sheet </vt:lpstr>
      <vt:lpstr>    Verifying card order</vt:lpstr>
      <vt:lpstr>    Verifying card order</vt:lpstr>
      <vt:lpstr>PayCard Funding/Load Process</vt:lpstr>
      <vt:lpstr>payCARD load form </vt:lpstr>
      <vt:lpstr>ARC Voucher Funding Request</vt:lpstr>
      <vt:lpstr>Reconcile inventory</vt:lpstr>
      <vt:lpstr>PayCard Reminders</vt:lpstr>
      <vt:lpstr>PayCard Reminders (con’t)</vt:lpstr>
      <vt:lpstr>Getting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 card program</dc:title>
  <dc:creator>Kristine Carballo</dc:creator>
  <cp:lastModifiedBy>Kristine Carballo</cp:lastModifiedBy>
  <cp:revision>136</cp:revision>
  <cp:lastPrinted>2017-03-08T19:16:47Z</cp:lastPrinted>
  <dcterms:modified xsi:type="dcterms:W3CDTF">2023-10-11T13:16:34Z</dcterms:modified>
</cp:coreProperties>
</file>